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haansoftxlsx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80" r:id="rId7"/>
    <p:sldId id="261" r:id="rId8"/>
    <p:sldId id="283" r:id="rId9"/>
    <p:sldId id="265" r:id="rId10"/>
    <p:sldId id="266" r:id="rId11"/>
    <p:sldId id="262" r:id="rId12"/>
    <p:sldId id="259" r:id="rId13"/>
    <p:sldId id="268" r:id="rId14"/>
    <p:sldId id="281" r:id="rId15"/>
    <p:sldId id="260" r:id="rId16"/>
    <p:sldId id="275" r:id="rId17"/>
    <p:sldId id="278" r:id="rId18"/>
    <p:sldId id="277" r:id="rId19"/>
    <p:sldId id="279" r:id="rId2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C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4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22823;&#32724;\Desktop\&#20107;&#26989;&#35430;&#31639;&#34920;.xls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111111111111111111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____222222112222332222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333333113333443333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4444441144445544444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&#22823;&#32724;\Desktop\&#20107;&#26989;&#35430;&#31639;&#34920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男性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Sheet2!$A$2:$A$4</c:f>
              <c:strCache>
                <c:ptCount val="3"/>
                <c:pt idx="0">
                  <c:v>独身</c:v>
                </c:pt>
                <c:pt idx="1">
                  <c:v>離別</c:v>
                </c:pt>
                <c:pt idx="2">
                  <c:v>死別</c:v>
                </c:pt>
              </c:strCache>
            </c:strRef>
          </c:cat>
          <c:val>
            <c:numRef>
              <c:f>Sheet2!$B$2:$B$4</c:f>
              <c:numCache>
                <c:formatCode>0.0%</c:formatCode>
                <c:ptCount val="3"/>
                <c:pt idx="0">
                  <c:v>0.252</c:v>
                </c:pt>
                <c:pt idx="1">
                  <c:v>5.6000000000000001E-2</c:v>
                </c:pt>
                <c:pt idx="2">
                  <c:v>4.0000000000000001E-3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15793576"/>
        <c:axId val="315795144"/>
      </c:barChart>
      <c:barChart>
        <c:barDir val="bar"/>
        <c:grouping val="clustered"/>
        <c:varyColors val="0"/>
        <c:ser>
          <c:idx val="1"/>
          <c:order val="1"/>
          <c:tx>
            <c:strRef>
              <c:f>Sheet2!$C$1</c:f>
              <c:strCache>
                <c:ptCount val="1"/>
                <c:pt idx="0">
                  <c:v>女性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Sheet2!$A$2:$A$4</c:f>
              <c:strCache>
                <c:ptCount val="3"/>
                <c:pt idx="0">
                  <c:v>独身</c:v>
                </c:pt>
                <c:pt idx="1">
                  <c:v>離別</c:v>
                </c:pt>
                <c:pt idx="2">
                  <c:v>死別</c:v>
                </c:pt>
              </c:strCache>
            </c:strRef>
          </c:cat>
          <c:val>
            <c:numRef>
              <c:f>Sheet2!$C$2:$C$4</c:f>
              <c:numCache>
                <c:formatCode>0.0%</c:formatCode>
                <c:ptCount val="3"/>
                <c:pt idx="0">
                  <c:v>0.153</c:v>
                </c:pt>
                <c:pt idx="1">
                  <c:v>9.7000000000000003E-2</c:v>
                </c:pt>
                <c:pt idx="2">
                  <c:v>1.2E-2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15797888"/>
        <c:axId val="315795928"/>
      </c:barChart>
      <c:valAx>
        <c:axId val="315795144"/>
        <c:scaling>
          <c:orientation val="maxMin"/>
          <c:max val="0.30000000000000004"/>
          <c:min val="-0.4"/>
        </c:scaling>
        <c:delete val="1"/>
        <c:axPos val="t"/>
        <c:numFmt formatCode="0.0%" sourceLinked="1"/>
        <c:majorTickMark val="out"/>
        <c:minorTickMark val="none"/>
        <c:tickLblPos val="nextTo"/>
        <c:crossAx val="315793576"/>
        <c:crosses val="max"/>
        <c:crossBetween val="between"/>
        <c:majorUnit val="0.1"/>
      </c:valAx>
      <c:catAx>
        <c:axId val="315793576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315795144"/>
        <c:crosses val="autoZero"/>
        <c:auto val="1"/>
        <c:lblAlgn val="ctr"/>
        <c:lblOffset val="100"/>
        <c:noMultiLvlLbl val="0"/>
      </c:catAx>
      <c:valAx>
        <c:axId val="315795928"/>
        <c:scaling>
          <c:orientation val="minMax"/>
          <c:max val="0.30000000000000004"/>
          <c:min val="-0.4"/>
        </c:scaling>
        <c:delete val="1"/>
        <c:axPos val="b"/>
        <c:numFmt formatCode="0.0%" sourceLinked="1"/>
        <c:majorTickMark val="out"/>
        <c:minorTickMark val="none"/>
        <c:tickLblPos val="nextTo"/>
        <c:crossAx val="315797888"/>
        <c:crosses val="autoZero"/>
        <c:crossBetween val="between"/>
        <c:majorUnit val="0.1"/>
      </c:valAx>
      <c:catAx>
        <c:axId val="3157978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1579592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24260480345708E-2"/>
          <c:y val="7.0939239822405978E-2"/>
          <c:w val="0.92745257803002334"/>
          <c:h val="0.8790232665882958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0" h="0"/>
            </a:sp3d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Lbls>
            <c:dLbl>
              <c:idx val="0"/>
              <c:layout>
                <c:manualLayout>
                  <c:x val="7.9959261277511122E-3"/>
                  <c:y val="-4.6615494843665582E-3"/>
                </c:manualLayout>
              </c:layout>
              <c:tx>
                <c:rich>
                  <a:bodyPr/>
                  <a:lstStyle/>
                  <a:p>
                    <a:r>
                      <a:rPr lang="en-US" altLang="ja-JP" dirty="0" smtClean="0">
                        <a:solidFill>
                          <a:schemeClr val="tx1"/>
                        </a:solidFill>
                      </a:rPr>
                      <a:t>12%</a:t>
                    </a:r>
                    <a:endParaRPr lang="en-US" altLang="ja-JP" dirty="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altLang="ja-JP" dirty="0" smtClean="0">
                        <a:solidFill>
                          <a:schemeClr val="tx1"/>
                        </a:solidFill>
                      </a:rPr>
                      <a:t>23%</a:t>
                    </a:r>
                    <a:endParaRPr lang="en-US" altLang="ja-JP" dirty="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7751870245032373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altLang="ja-JP" dirty="0" smtClean="0">
                        <a:solidFill>
                          <a:schemeClr val="tx1"/>
                        </a:solidFill>
                      </a:rPr>
                      <a:t>24%</a:t>
                    </a:r>
                    <a:endParaRPr lang="en-US" altLang="ja-JP" dirty="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altLang="ja-JP" dirty="0" smtClean="0">
                        <a:solidFill>
                          <a:schemeClr val="tx1"/>
                        </a:solidFill>
                      </a:rPr>
                      <a:t>31%</a:t>
                    </a:r>
                    <a:endParaRPr lang="en-US" altLang="ja-JP" dirty="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altLang="ja-JP" dirty="0" smtClean="0">
                        <a:solidFill>
                          <a:schemeClr val="tx1"/>
                        </a:solidFill>
                      </a:rPr>
                      <a:t>53%</a:t>
                    </a:r>
                    <a:endParaRPr lang="en-US" altLang="ja-JP" dirty="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ko-KR" altLang="en-US" sz="1200" b="1" i="0" u="none" strike="noStrike" kern="1200" baseline="0">
                    <a:solidFill>
                      <a:schemeClr val="tx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value01</c:v>
                </c:pt>
                <c:pt idx="1">
                  <c:v>value02</c:v>
                </c:pt>
                <c:pt idx="2">
                  <c:v>value03</c:v>
                </c:pt>
                <c:pt idx="3">
                  <c:v>value04</c:v>
                </c:pt>
                <c:pt idx="4">
                  <c:v>value05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</c:v>
                </c:pt>
                <c:pt idx="1">
                  <c:v>23</c:v>
                </c:pt>
                <c:pt idx="2">
                  <c:v>24</c:v>
                </c:pt>
                <c:pt idx="3">
                  <c:v>31</c:v>
                </c:pt>
                <c:pt idx="4">
                  <c:v>53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375725480"/>
        <c:axId val="375731360"/>
      </c:barChart>
      <c:catAx>
        <c:axId val="375725480"/>
        <c:scaling>
          <c:orientation val="minMax"/>
        </c:scaling>
        <c:delete val="1"/>
        <c:axPos val="r"/>
        <c:numFmt formatCode="General" sourceLinked="0"/>
        <c:majorTickMark val="out"/>
        <c:minorTickMark val="none"/>
        <c:tickLblPos val="nextTo"/>
        <c:crossAx val="375731360"/>
        <c:crosses val="autoZero"/>
        <c:auto val="1"/>
        <c:lblAlgn val="ctr"/>
        <c:lblOffset val="100"/>
        <c:noMultiLvlLbl val="0"/>
      </c:catAx>
      <c:valAx>
        <c:axId val="375731360"/>
        <c:scaling>
          <c:orientation val="maxMin"/>
          <c:max val="100"/>
        </c:scaling>
        <c:delete val="1"/>
        <c:axPos val="b"/>
        <c:numFmt formatCode="General" sourceLinked="1"/>
        <c:majorTickMark val="out"/>
        <c:minorTickMark val="none"/>
        <c:tickLblPos val="nextTo"/>
        <c:crossAx val="375725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rnd" cmpd="sng" algn="ctr">
      <a:noFill/>
      <a:prstDash val="solid"/>
      <a:miter lim="800000"/>
    </a:ln>
    <a:effectLst/>
  </c:spPr>
  <c:txPr>
    <a:bodyPr/>
    <a:lstStyle/>
    <a:p>
      <a:pPr>
        <a:defRPr sz="1800"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624905154029855"/>
          <c:y val="5.4556531163775852E-2"/>
          <c:w val="0.7875018101185628"/>
          <c:h val="0.8564082185039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Value 1</c:v>
                </c:pt>
                <c:pt idx="1">
                  <c:v>Value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61</c:v>
                </c:pt>
                <c:pt idx="1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624920807312879"/>
          <c:y val="3.4375000000000003E-2"/>
          <c:w val="0.7875018101185628"/>
          <c:h val="0.8564082185039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Value 1</c:v>
                </c:pt>
                <c:pt idx="1">
                  <c:v>Value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33</c:v>
                </c:pt>
                <c:pt idx="1">
                  <c:v>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624920807312879"/>
          <c:y val="3.4375000000000003E-2"/>
          <c:w val="0.7875018101185628"/>
          <c:h val="0.8564082185039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FFC000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Value 1</c:v>
                </c:pt>
                <c:pt idx="1">
                  <c:v>Value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21</c:v>
                </c:pt>
                <c:pt idx="1">
                  <c:v>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154107906169961"/>
          <c:y val="0.1277386436912292"/>
          <c:w val="0.79738239506006059"/>
          <c:h val="0.78197488040135743"/>
        </c:manualLayout>
      </c:layout>
      <c:lineChart>
        <c:grouping val="standard"/>
        <c:varyColors val="0"/>
        <c:ser>
          <c:idx val="0"/>
          <c:order val="0"/>
          <c:tx>
            <c:strRef>
              <c:f>Sheet3!$D$3</c:f>
              <c:strCache>
                <c:ptCount val="1"/>
                <c:pt idx="0">
                  <c:v>利益</c:v>
                </c:pt>
              </c:strCache>
            </c:strRef>
          </c:tx>
          <c:spPr>
            <a:ln w="76200" cap="rnd" cmpd="sng">
              <a:solidFill>
                <a:srgbClr val="F97D1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127000">
                <a:solidFill>
                  <a:srgbClr val="FF0000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1.4652401765164458E-3"/>
                  <c:y val="4.590434508501045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9304803530328916E-3"/>
                  <c:y val="5.556841773448645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0513362471230239E-2"/>
                  <c:y val="7.006452670870026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5.8609607060658899E-3"/>
                  <c:y val="7.489656303343822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ja-JP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Sheet3!$A$4:$A$8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Sheet3!$D$4:$D$8</c:f>
              <c:numCache>
                <c:formatCode>#,##0_);[Red]\(#,##0\)</c:formatCode>
                <c:ptCount val="5"/>
                <c:pt idx="0">
                  <c:v>-55876650</c:v>
                </c:pt>
                <c:pt idx="1">
                  <c:v>104205400</c:v>
                </c:pt>
                <c:pt idx="2">
                  <c:v>194824050</c:v>
                </c:pt>
                <c:pt idx="3">
                  <c:v>333666050</c:v>
                </c:pt>
                <c:pt idx="4">
                  <c:v>462940050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Sheet1!$A$4:$A$8</c:f>
              <c:strCach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strCache>
            </c:strRef>
          </c:tx>
          <c:spPr>
            <a:ln w="38100"/>
          </c:spP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ja-JP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val>
            <c:numRef>
              <c:f>Sheet1!$F$4:$F$8</c:f>
              <c:numCache>
                <c:formatCode>#,##0_);[Red]\(#,##0\)</c:formatCode>
                <c:ptCount val="5"/>
                <c:pt idx="0">
                  <c:v>3479</c:v>
                </c:pt>
                <c:pt idx="1">
                  <c:v>6855</c:v>
                </c:pt>
                <c:pt idx="2">
                  <c:v>10032</c:v>
                </c:pt>
                <c:pt idx="3">
                  <c:v>13058</c:v>
                </c:pt>
                <c:pt idx="4">
                  <c:v>15933</c:v>
                </c:pt>
              </c:numCache>
            </c:numRef>
          </c:val>
          <c:smooth val="0"/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15800240"/>
        <c:axId val="315792792"/>
      </c:lineChart>
      <c:catAx>
        <c:axId val="315800240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ja-JP" dirty="0"/>
                  <a:t>年数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54440221121329713"/>
              <c:y val="0.8328027100060767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315792792"/>
        <c:crosses val="autoZero"/>
        <c:auto val="1"/>
        <c:lblAlgn val="ctr"/>
        <c:lblOffset val="100"/>
        <c:noMultiLvlLbl val="0"/>
      </c:catAx>
      <c:valAx>
        <c:axId val="315792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eaVert"/>
              <a:lstStyle/>
              <a:p>
                <a:pPr>
                  <a:defRPr/>
                </a:pPr>
                <a:r>
                  <a:rPr lang="ja-JP" dirty="0"/>
                  <a:t>利益額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sz="1400" b="1"/>
            </a:pPr>
            <a:endParaRPr lang="ja-JP"/>
          </a:p>
        </c:txPr>
        <c:crossAx val="31580024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 rtl="0">
              <a:defRPr sz="1200"/>
            </a:pPr>
            <a:endParaRPr lang="ja-JP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00"/>
      </a:pPr>
      <a:endParaRPr lang="ja-JP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0.3973</cdr:x>
      <cdr:y>0.7524</cdr:y>
    </cdr:from>
    <cdr:to>
      <cdr:x>0.6027</cdr:x>
      <cdr:y>0.85567</cdr:y>
    </cdr:to>
    <cdr:sp macro="" textlink="">
      <cdr:nvSpPr>
        <cdr:cNvPr id="2" name="Rectangle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80076" y="2623082"/>
          <a:ext cx="971991" cy="36003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/>
      </cdr:spPr>
      <cdr:txBody>
        <a:bodyPr xmlns:a="http://schemas.openxmlformats.org/drawingml/2006/main" wrap="square" anchor="ctr">
          <a:spAutoFit/>
          <a:scene3d>
            <a:camera prst="orthographicFront"/>
            <a:lightRig rig="threePt" dir="t"/>
          </a:scene3d>
          <a:sp3d>
            <a:bevelT w="1270" h="1270"/>
          </a:sp3d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ct val="110000"/>
            </a:lnSpc>
          </a:pPr>
          <a:r>
            <a:rPr lang="ja-JP" altLang="en-US" dirty="0">
              <a:solidFill>
                <a:schemeClr val="tx1"/>
              </a:solidFill>
              <a:latin typeface="+mj-ea"/>
              <a:ea typeface="+mj-ea"/>
              <a:cs typeface="Tahoma" pitchFamily="34" charset="0"/>
            </a:rPr>
            <a:t>独身</a:t>
          </a:r>
          <a:endParaRPr lang="en-US" altLang="ko-KR" dirty="0">
            <a:solidFill>
              <a:schemeClr val="tx1"/>
            </a:solidFill>
            <a:latin typeface="+mj-ea"/>
            <a:ea typeface="+mj-ea"/>
            <a:cs typeface="Tahoma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0.29539</cdr:x>
      <cdr:y>0.41317</cdr:y>
    </cdr:from>
    <cdr:to>
      <cdr:x>0.69799</cdr:x>
      <cdr:y>0.54831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739686" y="1100819"/>
          <a:ext cx="1008112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 dirty="0">
            <a:solidFill>
              <a:schemeClr val="tx1"/>
            </a:solidFill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cdr:txBody>
    </cdr:sp>
  </cdr:relSizeAnchor>
  <cdr:relSizeAnchor xmlns:cdr="http://schemas.openxmlformats.org/drawingml/2006/chartDrawing">
    <cdr:from>
      <cdr:x>0.2235</cdr:x>
      <cdr:y>0.34467</cdr:y>
    </cdr:from>
    <cdr:to>
      <cdr:x>0.76988</cdr:x>
      <cdr:y>0.62806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59657" y="875788"/>
          <a:ext cx="1368169" cy="720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ja-JP" altLang="en-US" sz="1800" dirty="0" smtClean="0">
              <a:solidFill>
                <a:schemeClr val="tx1"/>
              </a:solidFill>
            </a:rPr>
            <a:t>参</a:t>
          </a:r>
          <a:r>
            <a:rPr lang="ja-JP" altLang="en-US" sz="1800" dirty="0">
              <a:solidFill>
                <a:schemeClr val="tx1"/>
              </a:solidFill>
            </a:rPr>
            <a:t>加し</a:t>
          </a:r>
          <a:r>
            <a:rPr lang="ja-JP" altLang="en-US" sz="1800" dirty="0" smtClean="0">
              <a:solidFill>
                <a:schemeClr val="tx1"/>
              </a:solidFill>
            </a:rPr>
            <a:t>た</a:t>
          </a:r>
          <a:endParaRPr lang="en-US" altLang="ja-JP" sz="1800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ja-JP" altLang="en-US" sz="1800" dirty="0" smtClean="0">
              <a:solidFill>
                <a:schemeClr val="tx1"/>
              </a:solidFill>
            </a:rPr>
            <a:t>こ</a:t>
          </a:r>
          <a:r>
            <a:rPr lang="ja-JP" altLang="en-US" sz="1800" dirty="0">
              <a:solidFill>
                <a:schemeClr val="tx1"/>
              </a:solidFill>
            </a:rPr>
            <a:t>とがある</a:t>
          </a:r>
          <a:endParaRPr lang="ko-KR" altLang="en-US" sz="1800" dirty="0">
            <a:solidFill>
              <a:schemeClr val="tx1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0.2963</cdr:x>
      <cdr:y>0</cdr:y>
    </cdr:from>
    <cdr:to>
      <cdr:x>0.67593</cdr:x>
      <cdr:y>0.10234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2304256" y="0"/>
          <a:ext cx="2952328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2800" dirty="0" smtClean="0"/>
            <a:t>5</a:t>
          </a:r>
          <a:r>
            <a:rPr kumimoji="1" lang="ja-JP" altLang="en-US" sz="2800" dirty="0" smtClean="0"/>
            <a:t>年間の予想利益</a:t>
          </a:r>
          <a:endParaRPr kumimoji="1" lang="ja-JP" altLang="en-US" sz="28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484-711E-4045-A081-092DF1F08C63}" type="datetimeFigureOut">
              <a:rPr kumimoji="1" lang="ja-JP" altLang="en-US" smtClean="0"/>
              <a:t>2017/1/20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DF98-E2BB-4CA7-AD9F-F240417D42C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797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484-711E-4045-A081-092DF1F08C63}" type="datetimeFigureOut">
              <a:rPr kumimoji="1" lang="ja-JP" altLang="en-US" smtClean="0"/>
              <a:t>2017/1/20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DF98-E2BB-4CA7-AD9F-F240417D42C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8811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484-711E-4045-A081-092DF1F08C63}" type="datetimeFigureOut">
              <a:rPr kumimoji="1" lang="ja-JP" altLang="en-US" smtClean="0"/>
              <a:t>2017/1/20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DF98-E2BB-4CA7-AD9F-F240417D42C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763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484-711E-4045-A081-092DF1F08C63}" type="datetimeFigureOut">
              <a:rPr kumimoji="1" lang="ja-JP" altLang="en-US" smtClean="0"/>
              <a:t>2017/1/20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DF98-E2BB-4CA7-AD9F-F240417D42C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46501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484-711E-4045-A081-092DF1F08C63}" type="datetimeFigureOut">
              <a:rPr kumimoji="1" lang="ja-JP" altLang="en-US" smtClean="0"/>
              <a:t>2017/1/20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DF98-E2BB-4CA7-AD9F-F240417D42C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1642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484-711E-4045-A081-092DF1F08C63}" type="datetimeFigureOut">
              <a:rPr kumimoji="1" lang="ja-JP" altLang="en-US" smtClean="0"/>
              <a:t>2017/1/20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DF98-E2BB-4CA7-AD9F-F240417D42C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4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484-711E-4045-A081-092DF1F08C63}" type="datetimeFigureOut">
              <a:rPr kumimoji="1" lang="ja-JP" altLang="en-US" smtClean="0"/>
              <a:t>2017/1/20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DF98-E2BB-4CA7-AD9F-F240417D42C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291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484-711E-4045-A081-092DF1F08C63}" type="datetimeFigureOut">
              <a:rPr kumimoji="1" lang="ja-JP" altLang="en-US" smtClean="0"/>
              <a:t>2017/1/20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DF98-E2BB-4CA7-AD9F-F240417D42C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267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484-711E-4045-A081-092DF1F08C63}" type="datetimeFigureOut">
              <a:rPr kumimoji="1" lang="ja-JP" altLang="en-US" smtClean="0"/>
              <a:t>2017/1/20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DF98-E2BB-4CA7-AD9F-F240417D42C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5891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484-711E-4045-A081-092DF1F08C63}" type="datetimeFigureOut">
              <a:rPr kumimoji="1" lang="ja-JP" altLang="en-US" smtClean="0"/>
              <a:t>2017/1/20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DF98-E2BB-4CA7-AD9F-F240417D42C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27674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4E484-711E-4045-A081-092DF1F08C63}" type="datetimeFigureOut">
              <a:rPr kumimoji="1" lang="ja-JP" altLang="en-US" smtClean="0"/>
              <a:t>2017/1/20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ADF98-E2BB-4CA7-AD9F-F240417D42C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9366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4E484-711E-4045-A081-092DF1F08C63}" type="datetimeFigureOut">
              <a:rPr kumimoji="1" lang="ja-JP" altLang="en-US" smtClean="0"/>
              <a:t>2017/1/20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ADF98-E2BB-4CA7-AD9F-F240417D42C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1558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6"/>
          <p:cNvSpPr/>
          <p:nvPr/>
        </p:nvSpPr>
        <p:spPr>
          <a:xfrm>
            <a:off x="539553" y="2718493"/>
            <a:ext cx="8712968" cy="151216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1"/>
          <p:cNvSpPr/>
          <p:nvPr/>
        </p:nvSpPr>
        <p:spPr>
          <a:xfrm>
            <a:off x="-34661" y="1916832"/>
            <a:ext cx="9287181" cy="223224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テキスト ボックス 17"/>
          <p:cNvSpPr txBox="1"/>
          <p:nvPr/>
        </p:nvSpPr>
        <p:spPr>
          <a:xfrm>
            <a:off x="3007936" y="5741971"/>
            <a:ext cx="613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 smtClean="0">
                <a:ln w="12700">
                  <a:noFill/>
                </a:ln>
                <a:latin typeface="Kozuka Gothic Pro L" pitchFamily="34" charset="-128"/>
                <a:ea typeface="Kozuka Gothic Pro L" pitchFamily="34" charset="-128"/>
              </a:rPr>
              <a:t>日本電子専門学校　情報ビジネスライセンス科</a:t>
            </a:r>
            <a:endParaRPr lang="en-US" altLang="ja-JP" sz="1600" b="1" dirty="0" smtClean="0">
              <a:ln w="12700">
                <a:noFill/>
              </a:ln>
              <a:latin typeface="Kozuka Gothic Pro L" pitchFamily="34" charset="-128"/>
              <a:ea typeface="Kozuka Gothic Pro L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b="1" dirty="0" smtClean="0">
                <a:ln w="12700">
                  <a:noFill/>
                </a:ln>
                <a:latin typeface="Kozuka Gothic Pro L" pitchFamily="34" charset="-128"/>
                <a:ea typeface="Kozuka Gothic Pro L" pitchFamily="34" charset="-128"/>
              </a:rPr>
              <a:t>　佐藤</a:t>
            </a:r>
            <a:r>
              <a:rPr lang="ja-JP" altLang="en-US" sz="1600" b="1" dirty="0">
                <a:ln w="12700">
                  <a:noFill/>
                </a:ln>
                <a:latin typeface="Kozuka Gothic Pro L" pitchFamily="34" charset="-128"/>
                <a:ea typeface="Kozuka Gothic Pro L" pitchFamily="34" charset="-128"/>
              </a:rPr>
              <a:t>　</a:t>
            </a:r>
            <a:r>
              <a:rPr lang="ja-JP" altLang="en-US" sz="1600" b="1" dirty="0" smtClean="0">
                <a:ln w="12700">
                  <a:noFill/>
                </a:ln>
                <a:latin typeface="Kozuka Gothic Pro L" pitchFamily="34" charset="-128"/>
                <a:ea typeface="Kozuka Gothic Pro L" pitchFamily="34" charset="-128"/>
              </a:rPr>
              <a:t>大翔　</a:t>
            </a:r>
            <a:r>
              <a:rPr lang="en-US" altLang="ja-JP" sz="1600" b="1" dirty="0">
                <a:ln w="12700">
                  <a:noFill/>
                </a:ln>
                <a:latin typeface="Kozuka Gothic Pro L" pitchFamily="34" charset="-128"/>
                <a:ea typeface="Kozuka Gothic Pro L" pitchFamily="34" charset="-128"/>
              </a:rPr>
              <a:t>/</a:t>
            </a:r>
            <a:r>
              <a:rPr lang="ja-JP" altLang="en-US" sz="1600" b="1" dirty="0" smtClean="0">
                <a:ln w="12700">
                  <a:noFill/>
                </a:ln>
                <a:latin typeface="Kozuka Gothic Pro L" pitchFamily="34" charset="-128"/>
                <a:ea typeface="Kozuka Gothic Pro L" pitchFamily="34" charset="-128"/>
              </a:rPr>
              <a:t>　閔</a:t>
            </a:r>
            <a:r>
              <a:rPr lang="ja-JP" altLang="en-US" sz="1600" b="1" dirty="0">
                <a:ln w="12700">
                  <a:noFill/>
                </a:ln>
                <a:latin typeface="Kozuka Gothic Pro L" pitchFamily="34" charset="-128"/>
                <a:ea typeface="Kozuka Gothic Pro L" pitchFamily="34" charset="-128"/>
              </a:rPr>
              <a:t>　庚　</a:t>
            </a:r>
            <a:r>
              <a:rPr lang="ja-JP" altLang="en-US" sz="1600" b="1" dirty="0" smtClean="0">
                <a:ln w="12700">
                  <a:noFill/>
                </a:ln>
                <a:latin typeface="Kozuka Gothic Pro L" pitchFamily="34" charset="-128"/>
                <a:ea typeface="Kozuka Gothic Pro L" pitchFamily="34" charset="-128"/>
              </a:rPr>
              <a:t>郁　</a:t>
            </a:r>
            <a:r>
              <a:rPr lang="en-US" altLang="ja-JP" sz="1600" b="1" dirty="0" smtClean="0">
                <a:ln w="12700">
                  <a:noFill/>
                </a:ln>
                <a:latin typeface="Kozuka Gothic Pro L" pitchFamily="34" charset="-128"/>
                <a:ea typeface="Kozuka Gothic Pro L" pitchFamily="34" charset="-128"/>
              </a:rPr>
              <a:t>/ </a:t>
            </a:r>
            <a:r>
              <a:rPr lang="ja-JP" altLang="en-US" sz="1600" b="1" dirty="0" smtClean="0">
                <a:ln w="12700">
                  <a:noFill/>
                </a:ln>
                <a:latin typeface="Kozuka Gothic Pro L" pitchFamily="34" charset="-128"/>
                <a:ea typeface="Kozuka Gothic Pro L" pitchFamily="34" charset="-128"/>
              </a:rPr>
              <a:t>  川崎</a:t>
            </a:r>
            <a:r>
              <a:rPr lang="ja-JP" altLang="en-US" sz="1600" b="1" dirty="0">
                <a:ln w="12700">
                  <a:noFill/>
                </a:ln>
                <a:latin typeface="Kozuka Gothic Pro L" pitchFamily="34" charset="-128"/>
                <a:ea typeface="Kozuka Gothic Pro L" pitchFamily="34" charset="-128"/>
              </a:rPr>
              <a:t>　</a:t>
            </a:r>
            <a:r>
              <a:rPr lang="ja-JP" altLang="en-US" sz="1600" b="1" dirty="0" smtClean="0">
                <a:ln w="12700">
                  <a:noFill/>
                </a:ln>
                <a:latin typeface="Kozuka Gothic Pro L" pitchFamily="34" charset="-128"/>
                <a:ea typeface="Kozuka Gothic Pro L" pitchFamily="34" charset="-128"/>
              </a:rPr>
              <a:t>憲人　</a:t>
            </a:r>
            <a:r>
              <a:rPr lang="en-US" altLang="ja-JP" sz="1600" b="1" dirty="0" smtClean="0">
                <a:ln w="12700">
                  <a:noFill/>
                </a:ln>
                <a:latin typeface="Kozuka Gothic Pro L" pitchFamily="34" charset="-128"/>
                <a:ea typeface="Kozuka Gothic Pro L" pitchFamily="34" charset="-128"/>
              </a:rPr>
              <a:t>/</a:t>
            </a:r>
            <a:r>
              <a:rPr lang="ja-JP" altLang="en-US" sz="1600" b="1" dirty="0" smtClean="0">
                <a:ln w="12700">
                  <a:noFill/>
                </a:ln>
                <a:latin typeface="Kozuka Gothic Pro L" pitchFamily="34" charset="-128"/>
                <a:ea typeface="Kozuka Gothic Pro L" pitchFamily="34" charset="-128"/>
              </a:rPr>
              <a:t>　鈴木</a:t>
            </a:r>
            <a:r>
              <a:rPr lang="ja-JP" altLang="en-US" sz="1600" b="1" dirty="0">
                <a:ln w="12700">
                  <a:noFill/>
                </a:ln>
                <a:latin typeface="Kozuka Gothic Pro L" pitchFamily="34" charset="-128"/>
                <a:ea typeface="Kozuka Gothic Pro L" pitchFamily="34" charset="-128"/>
              </a:rPr>
              <a:t>　</a:t>
            </a:r>
            <a:r>
              <a:rPr lang="ja-JP" altLang="en-US" sz="1600" b="1" dirty="0" smtClean="0">
                <a:ln w="12700">
                  <a:noFill/>
                </a:ln>
                <a:latin typeface="Kozuka Gothic Pro L" pitchFamily="34" charset="-128"/>
                <a:ea typeface="Kozuka Gothic Pro L" pitchFamily="34" charset="-128"/>
              </a:rPr>
              <a:t>一輝</a:t>
            </a:r>
            <a:endParaRPr lang="en-US" altLang="ja-JP" sz="1600" b="1" dirty="0">
              <a:ln w="12700">
                <a:noFill/>
              </a:ln>
              <a:latin typeface="Kozuka Gothic Pro L" pitchFamily="34" charset="-128"/>
              <a:ea typeface="Kozuka Gothic Pro L" pitchFamily="34" charset="-128"/>
            </a:endParaRPr>
          </a:p>
        </p:txBody>
      </p:sp>
      <p:sp>
        <p:nvSpPr>
          <p:cNvPr id="7" name="직사각형 3"/>
          <p:cNvSpPr/>
          <p:nvPr/>
        </p:nvSpPr>
        <p:spPr>
          <a:xfrm>
            <a:off x="634790" y="2598003"/>
            <a:ext cx="85956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8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Arial" pitchFamily="34" charset="0"/>
                <a:ea typeface="HGPｺﾞｼｯｸE" panose="020B0900000000000000" pitchFamily="50" charset="-128"/>
                <a:cs typeface="Arial" pitchFamily="34" charset="0"/>
              </a:rPr>
              <a:t>Develop</a:t>
            </a:r>
            <a:r>
              <a:rPr lang="ja-JP" altLang="en-US" sz="48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Arial" pitchFamily="34" charset="0"/>
                <a:ea typeface="HGPｺﾞｼｯｸE" panose="020B0900000000000000" pitchFamily="50" charset="-128"/>
                <a:cs typeface="Arial" pitchFamily="34" charset="0"/>
              </a:rPr>
              <a:t> </a:t>
            </a:r>
            <a:r>
              <a:rPr lang="en-US" altLang="ja-JP" sz="48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Arial" pitchFamily="34" charset="0"/>
                <a:ea typeface="HGPｺﾞｼｯｸE" panose="020B0900000000000000" pitchFamily="50" charset="-128"/>
                <a:cs typeface="Arial" pitchFamily="34" charset="0"/>
              </a:rPr>
              <a:t>of </a:t>
            </a:r>
            <a:r>
              <a:rPr lang="en-US" altLang="ja-JP" sz="48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Arial" pitchFamily="34" charset="0"/>
                <a:ea typeface="HGPｺﾞｼｯｸE" panose="020B0900000000000000" pitchFamily="50" charset="-128"/>
                <a:cs typeface="Arial" pitchFamily="34" charset="0"/>
              </a:rPr>
              <a:t>gimmick</a:t>
            </a:r>
            <a:r>
              <a:rPr lang="ja-JP" altLang="en-US" sz="48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Arial" pitchFamily="34" charset="0"/>
                <a:ea typeface="HGPｺﾞｼｯｸE" panose="020B0900000000000000" pitchFamily="50" charset="-128"/>
                <a:cs typeface="Arial" pitchFamily="34" charset="0"/>
              </a:rPr>
              <a:t> </a:t>
            </a:r>
            <a:r>
              <a:rPr lang="ja-JP" altLang="en-US" sz="48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Arial" pitchFamily="34" charset="0"/>
                <a:ea typeface="HGPｺﾞｼｯｸE" panose="020B0900000000000000" pitchFamily="50" charset="-128"/>
                <a:cs typeface="Arial" pitchFamily="34" charset="0"/>
              </a:rPr>
              <a:t>株</a:t>
            </a:r>
            <a:r>
              <a:rPr lang="ja-JP" altLang="en-US" sz="48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Arial" pitchFamily="34" charset="0"/>
                <a:ea typeface="HGPｺﾞｼｯｸE" panose="020B0900000000000000" pitchFamily="50" charset="-128"/>
                <a:cs typeface="Arial" pitchFamily="34" charset="0"/>
              </a:rPr>
              <a:t>式会社</a:t>
            </a:r>
          </a:p>
        </p:txBody>
      </p:sp>
      <p:sp>
        <p:nvSpPr>
          <p:cNvPr id="8" name="テキスト ボックス 14"/>
          <p:cNvSpPr txBox="1"/>
          <p:nvPr/>
        </p:nvSpPr>
        <p:spPr>
          <a:xfrm>
            <a:off x="5007428" y="2162479"/>
            <a:ext cx="4136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000" dirty="0" smtClean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Business</a:t>
            </a:r>
            <a:r>
              <a:rPr lang="ja-JP" altLang="en-US" sz="2000" dirty="0" smtClean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 </a:t>
            </a:r>
            <a:r>
              <a:rPr lang="en-US" altLang="ja-JP" sz="2000" dirty="0" smtClean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Produce</a:t>
            </a:r>
            <a:r>
              <a:rPr lang="ja-JP" altLang="en-US" sz="2000" dirty="0" smtClean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 </a:t>
            </a:r>
            <a:r>
              <a:rPr lang="en-US" altLang="ja-JP" sz="2000" dirty="0" smtClean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Competition</a:t>
            </a:r>
            <a:endParaRPr lang="ko-KR" altLang="en-US" sz="2000" dirty="0"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8359539" y="453230"/>
            <a:ext cx="874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+mj-ea"/>
              </a:rPr>
              <a:t>00/15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735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4"/>
          <p:cNvGrpSpPr/>
          <p:nvPr/>
        </p:nvGrpSpPr>
        <p:grpSpPr>
          <a:xfrm>
            <a:off x="364279" y="1431588"/>
            <a:ext cx="8488974" cy="1594128"/>
            <a:chOff x="2930048" y="1908837"/>
            <a:chExt cx="6697452" cy="1396930"/>
          </a:xfrm>
        </p:grpSpPr>
        <p:sp>
          <p:nvSpPr>
            <p:cNvPr id="3" name="Rectangle 3"/>
            <p:cNvSpPr txBox="1">
              <a:spLocks noChangeArrowheads="1"/>
            </p:cNvSpPr>
            <p:nvPr/>
          </p:nvSpPr>
          <p:spPr bwMode="auto">
            <a:xfrm>
              <a:off x="3549892" y="2883512"/>
              <a:ext cx="6077608" cy="422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50000"/>
                </a:lnSpc>
              </a:pPr>
              <a:endParaRPr lang="en-US" altLang="ko-KR" sz="20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ahoma" pitchFamily="34" charset="0"/>
              </a:endParaRPr>
            </a:p>
          </p:txBody>
        </p:sp>
        <p:sp>
          <p:nvSpPr>
            <p:cNvPr id="4" name="Rectangle 3"/>
            <p:cNvSpPr txBox="1">
              <a:spLocks noChangeArrowheads="1"/>
            </p:cNvSpPr>
            <p:nvPr/>
          </p:nvSpPr>
          <p:spPr bwMode="auto">
            <a:xfrm>
              <a:off x="2930048" y="1908837"/>
              <a:ext cx="3773715" cy="5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/>
              <a:endParaRPr lang="en-US" altLang="ja-JP" sz="32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ahoma" pitchFamily="34" charset="0"/>
              </a:endParaRPr>
            </a:p>
          </p:txBody>
        </p:sp>
      </p:grpSp>
      <p:cxnSp>
        <p:nvCxnSpPr>
          <p:cNvPr id="6" name="직선 연결선 8"/>
          <p:cNvCxnSpPr/>
          <p:nvPr/>
        </p:nvCxnSpPr>
        <p:spPr>
          <a:xfrm>
            <a:off x="438659" y="894248"/>
            <a:ext cx="79208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텍스트 개체 틀 6"/>
          <p:cNvSpPr txBox="1">
            <a:spLocks/>
          </p:cNvSpPr>
          <p:nvPr/>
        </p:nvSpPr>
        <p:spPr>
          <a:xfrm>
            <a:off x="5801228" y="6694912"/>
            <a:ext cx="334277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00" b="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Copyright©2016-2017  Develop of gimmick All Rights Reserved.</a:t>
            </a:r>
          </a:p>
        </p:txBody>
      </p:sp>
      <p:graphicFrame>
        <p:nvGraphicFramePr>
          <p:cNvPr id="8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616556"/>
              </p:ext>
            </p:extLst>
          </p:nvPr>
        </p:nvGraphicFramePr>
        <p:xfrm>
          <a:off x="592950" y="2473557"/>
          <a:ext cx="8098123" cy="3994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0836"/>
                <a:gridCol w="6107287"/>
              </a:tblGrid>
              <a:tr h="3877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サービス</a:t>
                      </a:r>
                      <a:r>
                        <a:rPr lang="ja-JP" altLang="en-US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名</a:t>
                      </a:r>
                      <a:endParaRPr lang="en-US" altLang="ja-JP" sz="1600" b="0" kern="100" baseline="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主な内容</a:t>
                      </a:r>
                      <a:endParaRPr lang="ja-JP" sz="1600" b="0" kern="100" baseline="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20215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ko-KR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ヨガ教室</a:t>
                      </a:r>
                      <a:endParaRPr kumimoji="1" lang="en-US" altLang="ja-JP" sz="1600" b="0" kern="100" baseline="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kern="100" baseline="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kern="100" baseline="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kern="100" baseline="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・</a:t>
                      </a:r>
                      <a:r>
                        <a:rPr lang="en-US" sz="1600" b="0" kern="10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  <a:r>
                        <a:rPr lang="ja-JP" sz="1600" b="0" kern="10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週間に</a:t>
                      </a:r>
                      <a:r>
                        <a:rPr lang="en-US" sz="1600" b="0" kern="10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  <a:r>
                        <a:rPr lang="ja-JP" sz="1600" b="0" kern="10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回</a:t>
                      </a:r>
                      <a:r>
                        <a:rPr lang="ja-JP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利用</a:t>
                      </a:r>
                      <a:r>
                        <a:rPr lang="ja-JP" altLang="en-US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可能　　</a:t>
                      </a:r>
                      <a:r>
                        <a:rPr lang="ja-JP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・</a:t>
                      </a:r>
                      <a:r>
                        <a:rPr lang="en-US" sz="1600" b="0" kern="10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  <a:r>
                        <a:rPr lang="ja-JP" sz="1600" b="0" kern="10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回につき</a:t>
                      </a:r>
                      <a:r>
                        <a:rPr lang="en-US" sz="1600" b="0" kern="10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60</a:t>
                      </a:r>
                      <a:r>
                        <a:rPr lang="ja-JP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分</a:t>
                      </a:r>
                      <a:endParaRPr lang="ja-JP" sz="1600" b="0" kern="100" baseline="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・</a:t>
                      </a:r>
                      <a:r>
                        <a:rPr lang="ja-JP" sz="1600" b="0" kern="10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完全</a:t>
                      </a:r>
                      <a:r>
                        <a:rPr lang="ja-JP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予約制</a:t>
                      </a:r>
                      <a:endParaRPr lang="ja-JP" sz="1600" b="0" kern="100" baseline="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021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600" b="0" kern="10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ダンス教</a:t>
                      </a:r>
                      <a:r>
                        <a:rPr lang="ja-JP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室</a:t>
                      </a:r>
                      <a:endParaRPr lang="en-US" altLang="ja-JP" sz="1600" b="0" kern="100" baseline="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altLang="ja-JP" sz="1600" b="0" kern="100" baseline="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altLang="ja-JP" sz="1600" b="0" kern="100" baseline="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ja-JP" sz="1600" b="0" kern="100" baseline="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・</a:t>
                      </a:r>
                      <a:r>
                        <a:rPr lang="en-US" sz="1600" b="0" kern="10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  <a:r>
                        <a:rPr lang="ja-JP" sz="1600" b="0" kern="10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週間に</a:t>
                      </a:r>
                      <a:r>
                        <a:rPr lang="en-US" sz="1600" b="0" kern="10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  <a:r>
                        <a:rPr lang="ja-JP" sz="1600" b="0" kern="10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回</a:t>
                      </a:r>
                      <a:r>
                        <a:rPr lang="ja-JP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利用</a:t>
                      </a:r>
                      <a:r>
                        <a:rPr lang="ja-JP" altLang="en-US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可能　　</a:t>
                      </a:r>
                      <a:r>
                        <a:rPr lang="ja-JP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・</a:t>
                      </a:r>
                      <a:r>
                        <a:rPr lang="en-US" sz="1600" b="0" kern="10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  <a:r>
                        <a:rPr lang="ja-JP" sz="1600" b="0" kern="10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回につき</a:t>
                      </a:r>
                      <a:r>
                        <a:rPr lang="en-US" sz="1600" b="0" kern="10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60</a:t>
                      </a:r>
                      <a:r>
                        <a:rPr lang="ja-JP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分</a:t>
                      </a:r>
                      <a:endParaRPr lang="ja-JP" sz="1600" b="0" kern="100" baseline="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・</a:t>
                      </a:r>
                      <a:r>
                        <a:rPr lang="ja-JP" sz="1600" b="0" kern="10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完全</a:t>
                      </a:r>
                      <a:r>
                        <a:rPr lang="ja-JP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予約制</a:t>
                      </a:r>
                      <a:endParaRPr lang="ja-JP" sz="1600" b="0" kern="100" baseline="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021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講座</a:t>
                      </a:r>
                      <a:endParaRPr lang="en-US" altLang="ja-JP" sz="1600" b="0" kern="100" baseline="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altLang="ja-JP" sz="1600" b="0" kern="100" baseline="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altLang="ja-JP" sz="1600" b="0" kern="100" baseline="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ja-JP" sz="1600" b="0" kern="100" baseline="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・完全予約制</a:t>
                      </a:r>
                      <a:endParaRPr lang="ja-JP" sz="1600" b="0" kern="100" baseline="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91" y="3222602"/>
            <a:ext cx="1857150" cy="940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그림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91" y="4360347"/>
            <a:ext cx="1857150" cy="971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그림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92" y="5639270"/>
            <a:ext cx="1857150" cy="828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1079612" y="1416112"/>
            <a:ext cx="7056784" cy="56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ja-JP" altLang="en-US" sz="2800" b="1" dirty="0">
                <a:latin typeface="+mj-ea"/>
                <a:ea typeface="+mj-ea"/>
                <a:cs typeface="Tahoma" pitchFamily="34" charset="0"/>
              </a:rPr>
              <a:t>ヘルスケアサービ</a:t>
            </a:r>
            <a:r>
              <a:rPr lang="ja-JP" altLang="en-US" sz="2800" b="1" dirty="0" smtClean="0">
                <a:latin typeface="+mj-ea"/>
                <a:ea typeface="+mj-ea"/>
                <a:cs typeface="Tahoma" pitchFamily="34" charset="0"/>
              </a:rPr>
              <a:t>ス</a:t>
            </a:r>
            <a:r>
              <a:rPr lang="en-US" altLang="ja-JP" sz="2800" b="1" dirty="0">
                <a:latin typeface="+mj-ea"/>
                <a:ea typeface="+mj-ea"/>
                <a:cs typeface="Tahoma" pitchFamily="34" charset="0"/>
              </a:rPr>
              <a:t> </a:t>
            </a:r>
            <a:r>
              <a:rPr lang="en-US" altLang="ja-JP" sz="2800" b="1" dirty="0" smtClean="0">
                <a:latin typeface="+mj-ea"/>
                <a:ea typeface="+mj-ea"/>
                <a:cs typeface="Tahoma" pitchFamily="34" charset="0"/>
              </a:rPr>
              <a:t>&amp; </a:t>
            </a:r>
            <a:r>
              <a:rPr lang="ja-JP" altLang="en-US" sz="2800" b="1" dirty="0" smtClean="0">
                <a:latin typeface="+mj-ea"/>
                <a:ea typeface="+mj-ea"/>
                <a:cs typeface="Tahoma" pitchFamily="34" charset="0"/>
              </a:rPr>
              <a:t>お</a:t>
            </a:r>
            <a:r>
              <a:rPr lang="ja-JP" altLang="en-US" sz="2800" b="1" dirty="0">
                <a:latin typeface="+mj-ea"/>
                <a:ea typeface="+mj-ea"/>
                <a:cs typeface="Tahoma" pitchFamily="34" charset="0"/>
              </a:rPr>
              <a:t>客様による講座</a:t>
            </a:r>
            <a:endParaRPr lang="en-US" altLang="ko-KR" sz="2800" b="1" dirty="0">
              <a:latin typeface="+mj-ea"/>
              <a:ea typeface="+mj-ea"/>
              <a:cs typeface="Tahoma" pitchFamily="34" charset="0"/>
            </a:endParaRPr>
          </a:p>
        </p:txBody>
      </p:sp>
      <p:sp>
        <p:nvSpPr>
          <p:cNvPr id="13" name="TextBox 9"/>
          <p:cNvSpPr txBox="1"/>
          <p:nvPr/>
        </p:nvSpPr>
        <p:spPr>
          <a:xfrm>
            <a:off x="2627784" y="1997897"/>
            <a:ext cx="3960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</a:t>
            </a:r>
            <a:r>
              <a:rPr lang="en-US" altLang="ko-KR" dirty="0" smtClean="0">
                <a:latin typeface="MS Gothic" pitchFamily="49" charset="-128"/>
                <a:ea typeface="MS Gothic" pitchFamily="49" charset="-128"/>
              </a:rPr>
              <a:t>- </a:t>
            </a:r>
            <a:r>
              <a:rPr lang="ja-JP" altLang="en-US" dirty="0">
                <a:latin typeface="MS Gothic" pitchFamily="49" charset="-128"/>
                <a:ea typeface="MS Gothic" pitchFamily="49" charset="-128"/>
              </a:rPr>
              <a:t>会員に無料で提供するサービ</a:t>
            </a:r>
            <a:r>
              <a:rPr lang="ja-JP" altLang="en-US" dirty="0" smtClean="0">
                <a:latin typeface="MS Gothic" pitchFamily="49" charset="-128"/>
                <a:ea typeface="MS Gothic" pitchFamily="49" charset="-128"/>
              </a:rPr>
              <a:t>ス </a:t>
            </a:r>
            <a:r>
              <a:rPr lang="en-US" altLang="ja-JP" dirty="0" smtClean="0">
                <a:latin typeface="MS Gothic" pitchFamily="49" charset="-128"/>
                <a:ea typeface="MS Gothic" pitchFamily="49" charset="-128"/>
              </a:rPr>
              <a:t>-</a:t>
            </a:r>
            <a:endParaRPr lang="ko-KR" altLang="en-US" dirty="0">
              <a:latin typeface="MS Gothic" pitchFamily="49" charset="-128"/>
            </a:endParaRPr>
          </a:p>
        </p:txBody>
      </p:sp>
      <p:sp>
        <p:nvSpPr>
          <p:cNvPr id="14" name="텍스트 개체 틀 6"/>
          <p:cNvSpPr txBox="1">
            <a:spLocks/>
          </p:cNvSpPr>
          <p:nvPr/>
        </p:nvSpPr>
        <p:spPr>
          <a:xfrm>
            <a:off x="438659" y="253423"/>
            <a:ext cx="7920880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chemeClr val="tx1"/>
                </a:solidFill>
              </a:rPr>
              <a:t>3</a:t>
            </a:r>
            <a:r>
              <a:rPr lang="en-US" altLang="ja-JP" dirty="0" smtClean="0">
                <a:solidFill>
                  <a:schemeClr val="tx1"/>
                </a:solidFill>
              </a:rPr>
              <a:t>.</a:t>
            </a:r>
            <a:r>
              <a:rPr lang="ja-JP" altLang="en-US" dirty="0" smtClean="0">
                <a:solidFill>
                  <a:schemeClr val="tx1"/>
                </a:solidFill>
              </a:rPr>
              <a:t>事業の</a:t>
            </a:r>
            <a:r>
              <a:rPr lang="ja-JP" altLang="en-US" dirty="0">
                <a:solidFill>
                  <a:schemeClr val="tx1"/>
                </a:solidFill>
              </a:rPr>
              <a:t>内容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-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ja-JP" altLang="en-US" sz="2400" dirty="0" smtClean="0">
                <a:solidFill>
                  <a:schemeClr val="tx1"/>
                </a:solidFill>
              </a:rPr>
              <a:t>ヘルスケアサービス＆講座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endParaRPr lang="en-US" altLang="ja-JP" sz="1800" b="0" dirty="0" smtClean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8359539" y="453230"/>
            <a:ext cx="874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+mj-ea"/>
              </a:rPr>
              <a:t>09/15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8651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직선 연결선 8"/>
          <p:cNvCxnSpPr/>
          <p:nvPr/>
        </p:nvCxnSpPr>
        <p:spPr>
          <a:xfrm>
            <a:off x="438659" y="894248"/>
            <a:ext cx="79208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텍스트 개체 틀 6"/>
          <p:cNvSpPr txBox="1">
            <a:spLocks/>
          </p:cNvSpPr>
          <p:nvPr/>
        </p:nvSpPr>
        <p:spPr>
          <a:xfrm>
            <a:off x="5801228" y="6694912"/>
            <a:ext cx="334277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00" b="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Copyright©2016-2017  Develop of gimmick All Rights Reserved.</a:t>
            </a:r>
          </a:p>
        </p:txBody>
      </p:sp>
      <p:sp>
        <p:nvSpPr>
          <p:cNvPr id="22" name="텍스트 개체 틀 6"/>
          <p:cNvSpPr txBox="1">
            <a:spLocks/>
          </p:cNvSpPr>
          <p:nvPr/>
        </p:nvSpPr>
        <p:spPr>
          <a:xfrm>
            <a:off x="438659" y="253423"/>
            <a:ext cx="7920880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chemeClr val="tx1"/>
                </a:solidFill>
              </a:rPr>
              <a:t>3</a:t>
            </a:r>
            <a:r>
              <a:rPr lang="en-US" altLang="ja-JP" dirty="0" smtClean="0">
                <a:solidFill>
                  <a:schemeClr val="tx1"/>
                </a:solidFill>
              </a:rPr>
              <a:t>.</a:t>
            </a:r>
            <a:r>
              <a:rPr lang="ja-JP" altLang="en-US" dirty="0" smtClean="0">
                <a:solidFill>
                  <a:schemeClr val="tx1"/>
                </a:solidFill>
              </a:rPr>
              <a:t>事業の内容 </a:t>
            </a:r>
            <a:r>
              <a:rPr lang="en-US" altLang="ja-JP" dirty="0" smtClean="0">
                <a:solidFill>
                  <a:schemeClr val="tx1"/>
                </a:solidFill>
              </a:rPr>
              <a:t>-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ja-JP" altLang="en-US" sz="2400" dirty="0" smtClean="0">
                <a:solidFill>
                  <a:schemeClr val="tx1"/>
                </a:solidFill>
              </a:rPr>
              <a:t>講座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endParaRPr lang="en-US" altLang="ja-JP" sz="1800" b="0" dirty="0" smtClean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50" name="타원 8"/>
          <p:cNvSpPr/>
          <p:nvPr/>
        </p:nvSpPr>
        <p:spPr>
          <a:xfrm>
            <a:off x="549834" y="1451104"/>
            <a:ext cx="2134715" cy="21347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</a:rPr>
              <a:t>アンケートにて</a:t>
            </a:r>
            <a:endParaRPr lang="en-US" altLang="ja-JP" sz="2000" dirty="0" smtClean="0">
              <a:solidFill>
                <a:schemeClr val="tx1"/>
              </a:solidFill>
              <a:latin typeface="HGP創英角ｺﾞｼｯｸUB" panose="020B0900000000000000" pitchFamily="50" charset="-128"/>
            </a:endParaRPr>
          </a:p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</a:rPr>
              <a:t>講義したい内容を記入する</a:t>
            </a:r>
            <a:endParaRPr lang="ko-KR" altLang="en-US" sz="2000" dirty="0">
              <a:solidFill>
                <a:schemeClr val="tx1"/>
              </a:solidFill>
              <a:latin typeface="HGP創英角ｺﾞｼｯｸUB" panose="020B0900000000000000" pitchFamily="50" charset="-128"/>
            </a:endParaRPr>
          </a:p>
        </p:txBody>
      </p:sp>
      <p:sp>
        <p:nvSpPr>
          <p:cNvPr id="51" name="타원 28"/>
          <p:cNvSpPr/>
          <p:nvPr/>
        </p:nvSpPr>
        <p:spPr>
          <a:xfrm>
            <a:off x="3697250" y="2463555"/>
            <a:ext cx="2134715" cy="21347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</a:rPr>
              <a:t>運営が</a:t>
            </a:r>
            <a:endParaRPr lang="en-US" altLang="ja-JP" sz="2000" dirty="0" smtClean="0">
              <a:solidFill>
                <a:schemeClr val="tx1"/>
              </a:solidFill>
              <a:latin typeface="HGP創英角ｺﾞｼｯｸUB" panose="020B0900000000000000" pitchFamily="50" charset="-128"/>
            </a:endParaRPr>
          </a:p>
          <a:p>
            <a:pPr lvl="0" algn="ctr"/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</a:rPr>
              <a:t>サイトに</a:t>
            </a:r>
            <a:endParaRPr lang="en-US" altLang="ja-JP" sz="2000" dirty="0" smtClean="0">
              <a:solidFill>
                <a:schemeClr val="tx1"/>
              </a:solidFill>
              <a:latin typeface="HGP創英角ｺﾞｼｯｸUB" panose="020B0900000000000000" pitchFamily="50" charset="-128"/>
            </a:endParaRPr>
          </a:p>
          <a:p>
            <a:pPr lvl="0" algn="ctr"/>
            <a:r>
              <a:rPr lang="ja-JP" altLang="en-US" sz="2000" dirty="0">
                <a:solidFill>
                  <a:schemeClr val="tx1"/>
                </a:solidFill>
                <a:latin typeface="HGP創英角ｺﾞｼｯｸUB" panose="020B0900000000000000" pitchFamily="50" charset="-128"/>
              </a:rPr>
              <a:t>載</a:t>
            </a:r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</a:rPr>
              <a:t>せる</a:t>
            </a:r>
            <a:endParaRPr lang="ko-KR" altLang="en-US" sz="2000" dirty="0">
              <a:solidFill>
                <a:schemeClr val="tx1"/>
              </a:solidFill>
              <a:latin typeface="HGP創英角ｺﾞｼｯｸUB" panose="020B0900000000000000" pitchFamily="50" charset="-128"/>
            </a:endParaRPr>
          </a:p>
        </p:txBody>
      </p:sp>
      <p:sp>
        <p:nvSpPr>
          <p:cNvPr id="52" name="타원 29"/>
          <p:cNvSpPr/>
          <p:nvPr/>
        </p:nvSpPr>
        <p:spPr>
          <a:xfrm>
            <a:off x="6631016" y="2458071"/>
            <a:ext cx="2440942" cy="242274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</a:rPr>
              <a:t>講座を受講したい人が多数いる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</a:rPr>
              <a:t>場</a:t>
            </a:r>
            <a:r>
              <a:rPr lang="ja-JP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</a:rPr>
              <a:t>合</a:t>
            </a:r>
            <a:endParaRPr lang="en-US" altLang="ja-JP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</a:endParaRPr>
          </a:p>
          <a:p>
            <a:pPr lvl="0" algn="ctr"/>
            <a:r>
              <a:rPr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</a:rPr>
              <a:t>開催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</a:endParaRPr>
          </a:p>
        </p:txBody>
      </p:sp>
      <p:sp>
        <p:nvSpPr>
          <p:cNvPr id="54" name="타원 31"/>
          <p:cNvSpPr/>
          <p:nvPr/>
        </p:nvSpPr>
        <p:spPr>
          <a:xfrm>
            <a:off x="616528" y="4057446"/>
            <a:ext cx="2134715" cy="21347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</a:rPr>
              <a:t>登録者用の</a:t>
            </a:r>
            <a:endParaRPr lang="en-US" altLang="ja-JP" sz="2000" dirty="0" smtClean="0">
              <a:solidFill>
                <a:schemeClr val="tx1"/>
              </a:solidFill>
              <a:latin typeface="HGP創英角ｺﾞｼｯｸUB" panose="020B0900000000000000" pitchFamily="50" charset="-128"/>
            </a:endParaRPr>
          </a:p>
          <a:p>
            <a:pPr lvl="0" algn="ctr"/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</a:rPr>
              <a:t>マイページからも</a:t>
            </a:r>
            <a:endParaRPr lang="en-US" altLang="ja-JP" sz="2000" dirty="0" smtClean="0">
              <a:solidFill>
                <a:schemeClr val="tx1"/>
              </a:solidFill>
              <a:latin typeface="HGP創英角ｺﾞｼｯｸUB" panose="020B0900000000000000" pitchFamily="50" charset="-128"/>
            </a:endParaRPr>
          </a:p>
          <a:p>
            <a:pPr lvl="0" algn="ctr"/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</a:rPr>
              <a:t>講座内容</a:t>
            </a:r>
            <a:endParaRPr lang="en-US" altLang="ja-JP" sz="2000" dirty="0" smtClean="0">
              <a:solidFill>
                <a:schemeClr val="tx1"/>
              </a:solidFill>
              <a:latin typeface="HGP創英角ｺﾞｼｯｸUB" panose="020B0900000000000000" pitchFamily="50" charset="-128"/>
            </a:endParaRPr>
          </a:p>
          <a:p>
            <a:pPr lvl="0" algn="ctr"/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</a:rPr>
              <a:t>投稿可能</a:t>
            </a:r>
            <a:endParaRPr lang="en-US" altLang="ja-JP" sz="2000" dirty="0" smtClean="0">
              <a:solidFill>
                <a:schemeClr val="tx1"/>
              </a:solidFill>
              <a:latin typeface="HGP創英角ｺﾞｼｯｸUB" panose="020B0900000000000000" pitchFamily="50" charset="-128"/>
            </a:endParaRPr>
          </a:p>
        </p:txBody>
      </p:sp>
      <p:sp>
        <p:nvSpPr>
          <p:cNvPr id="55" name="Slide Number Placeholder 5"/>
          <p:cNvSpPr txBox="1">
            <a:spLocks/>
          </p:cNvSpPr>
          <p:nvPr/>
        </p:nvSpPr>
        <p:spPr>
          <a:xfrm>
            <a:off x="1547664" y="1091064"/>
            <a:ext cx="785643" cy="57606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ko-KR"/>
            </a:defPPr>
            <a:lvl1pPr marL="0" algn="ctr" defTabSz="914400" rtl="0" eaLnBrk="1" latinLnBrk="1" hangingPunct="1">
              <a:defRPr sz="900" kern="1200">
                <a:solidFill>
                  <a:schemeClr val="tx1"/>
                </a:solidFill>
                <a:effectLst/>
                <a:latin typeface="Tahoma" pitchFamily="34" charset="0"/>
                <a:ea typeface="+mn-ea"/>
                <a:cs typeface="Tahoma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sz="6000" b="1" dirty="0">
              <a:solidFill>
                <a:srgbClr val="FFC000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56" name="Slide Number Placeholder 5"/>
          <p:cNvSpPr txBox="1">
            <a:spLocks/>
          </p:cNvSpPr>
          <p:nvPr/>
        </p:nvSpPr>
        <p:spPr>
          <a:xfrm>
            <a:off x="283023" y="1235080"/>
            <a:ext cx="1264641" cy="57606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ko-KR"/>
            </a:defPPr>
            <a:lvl1pPr marL="0" algn="ctr" defTabSz="914400" rtl="0" eaLnBrk="1" latinLnBrk="1" hangingPunct="1">
              <a:defRPr sz="900" kern="1200">
                <a:solidFill>
                  <a:schemeClr val="tx1"/>
                </a:solidFill>
                <a:effectLst/>
                <a:latin typeface="Tahoma" pitchFamily="34" charset="0"/>
                <a:ea typeface="+mn-ea"/>
                <a:cs typeface="Tahoma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800" b="1" i="1" dirty="0" smtClean="0">
                <a:ln w="19050">
                  <a:solidFill>
                    <a:schemeClr val="tx1"/>
                  </a:solidFill>
                </a:ln>
                <a:solidFill>
                  <a:srgbClr val="FFC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itchFamily="34" charset="0"/>
              </a:rPr>
              <a:t>1</a:t>
            </a:r>
            <a:endParaRPr lang="ko-KR" altLang="en-US" sz="4800" b="1" i="1" dirty="0">
              <a:ln w="19050">
                <a:solidFill>
                  <a:schemeClr val="tx1"/>
                </a:solidFill>
              </a:ln>
              <a:solidFill>
                <a:srgbClr val="FFC000"/>
              </a:solidFill>
              <a:latin typeface="HGP創英角ｺﾞｼｯｸUB" panose="020B0900000000000000" pitchFamily="50" charset="-128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57" name="Slide Number Placeholder 5"/>
          <p:cNvSpPr txBox="1">
            <a:spLocks/>
          </p:cNvSpPr>
          <p:nvPr/>
        </p:nvSpPr>
        <p:spPr>
          <a:xfrm>
            <a:off x="3766778" y="2110137"/>
            <a:ext cx="1264641" cy="57606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ko-KR"/>
            </a:defPPr>
            <a:lvl1pPr marL="0" algn="ctr" defTabSz="914400" rtl="0" eaLnBrk="1" latinLnBrk="1" hangingPunct="1">
              <a:defRPr sz="900" kern="1200">
                <a:solidFill>
                  <a:schemeClr val="tx1"/>
                </a:solidFill>
                <a:effectLst/>
                <a:latin typeface="Tahoma" pitchFamily="34" charset="0"/>
                <a:ea typeface="+mn-ea"/>
                <a:cs typeface="Tahoma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5000" b="1" i="1" dirty="0" smtClean="0">
                <a:ln w="19050">
                  <a:solidFill>
                    <a:schemeClr val="tx1"/>
                  </a:solidFill>
                </a:ln>
                <a:solidFill>
                  <a:srgbClr val="FFC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itchFamily="34" charset="0"/>
              </a:rPr>
              <a:t>2</a:t>
            </a:r>
            <a:endParaRPr lang="ko-KR" altLang="en-US" sz="5000" b="1" i="1" dirty="0">
              <a:ln w="19050">
                <a:solidFill>
                  <a:schemeClr val="tx1"/>
                </a:solidFill>
              </a:ln>
              <a:solidFill>
                <a:srgbClr val="FFC000"/>
              </a:solidFill>
              <a:latin typeface="HGP創英角ｺﾞｼｯｸUB" panose="020B0900000000000000" pitchFamily="50" charset="-128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58" name="Slide Number Placeholder 5"/>
          <p:cNvSpPr txBox="1">
            <a:spLocks/>
          </p:cNvSpPr>
          <p:nvPr/>
        </p:nvSpPr>
        <p:spPr>
          <a:xfrm>
            <a:off x="6156176" y="2564904"/>
            <a:ext cx="1264641" cy="57606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ko-KR"/>
            </a:defPPr>
            <a:lvl1pPr marL="0" algn="ctr" defTabSz="914400" rtl="0" eaLnBrk="1" latinLnBrk="1" hangingPunct="1">
              <a:defRPr sz="900" kern="1200">
                <a:solidFill>
                  <a:schemeClr val="tx1"/>
                </a:solidFill>
                <a:effectLst/>
                <a:latin typeface="Tahoma" pitchFamily="34" charset="0"/>
                <a:ea typeface="+mn-ea"/>
                <a:cs typeface="Tahoma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5000" b="1" i="1" dirty="0" smtClean="0">
                <a:ln w="19050">
                  <a:solidFill>
                    <a:schemeClr val="bg1"/>
                  </a:solidFill>
                </a:ln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itchFamily="34" charset="0"/>
              </a:rPr>
              <a:t>3</a:t>
            </a:r>
            <a:endParaRPr lang="ko-KR" altLang="en-US" sz="5000" b="1" i="1" dirty="0">
              <a:ln w="19050">
                <a:solidFill>
                  <a:schemeClr val="bg1"/>
                </a:solidFill>
              </a:ln>
              <a:solidFill>
                <a:srgbClr val="C00000"/>
              </a:solidFill>
              <a:latin typeface="HGP創英角ｺﾞｼｯｸUB" panose="020B0900000000000000" pitchFamily="50" charset="-128"/>
              <a:ea typeface="HY견고딕" pitchFamily="18" charset="-127"/>
              <a:cs typeface="Arial" pitchFamily="34" charset="0"/>
            </a:endParaRPr>
          </a:p>
        </p:txBody>
      </p:sp>
      <p:cxnSp>
        <p:nvCxnSpPr>
          <p:cNvPr id="61" name="직선 화살표 연결선 18"/>
          <p:cNvCxnSpPr>
            <a:stCxn id="50" idx="6"/>
          </p:cNvCxnSpPr>
          <p:nvPr/>
        </p:nvCxnSpPr>
        <p:spPr>
          <a:xfrm>
            <a:off x="2684549" y="2518462"/>
            <a:ext cx="1179113" cy="527779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2" name="직선 화살표 연결선 40"/>
          <p:cNvCxnSpPr/>
          <p:nvPr/>
        </p:nvCxnSpPr>
        <p:spPr>
          <a:xfrm flipV="1">
            <a:off x="5831965" y="3553674"/>
            <a:ext cx="799051" cy="839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3" name="직선 화살표 연결선 42"/>
          <p:cNvCxnSpPr>
            <a:stCxn id="54" idx="6"/>
            <a:endCxn id="51" idx="3"/>
          </p:cNvCxnSpPr>
          <p:nvPr/>
        </p:nvCxnSpPr>
        <p:spPr>
          <a:xfrm flipV="1">
            <a:off x="2751243" y="4285648"/>
            <a:ext cx="1258629" cy="83915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7" name="Slide Number Placeholder 5"/>
          <p:cNvSpPr txBox="1">
            <a:spLocks/>
          </p:cNvSpPr>
          <p:nvPr/>
        </p:nvSpPr>
        <p:spPr>
          <a:xfrm>
            <a:off x="352550" y="3854642"/>
            <a:ext cx="1264641" cy="57606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ko-KR"/>
            </a:defPPr>
            <a:lvl1pPr marL="0" algn="ctr" defTabSz="914400" rtl="0" eaLnBrk="1" latinLnBrk="1" hangingPunct="1">
              <a:defRPr sz="900" kern="1200">
                <a:solidFill>
                  <a:schemeClr val="tx1"/>
                </a:solidFill>
                <a:effectLst/>
                <a:latin typeface="Tahoma" pitchFamily="34" charset="0"/>
                <a:ea typeface="+mn-ea"/>
                <a:cs typeface="Tahoma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800" b="1" i="1" dirty="0" smtClean="0">
                <a:ln w="19050">
                  <a:solidFill>
                    <a:schemeClr val="tx1"/>
                  </a:solidFill>
                </a:ln>
                <a:solidFill>
                  <a:srgbClr val="FFC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itchFamily="34" charset="0"/>
              </a:rPr>
              <a:t>1</a:t>
            </a:r>
            <a:endParaRPr lang="ko-KR" altLang="en-US" sz="4800" b="1" i="1" dirty="0">
              <a:ln w="19050">
                <a:solidFill>
                  <a:schemeClr val="tx1"/>
                </a:solidFill>
              </a:ln>
              <a:solidFill>
                <a:srgbClr val="FFC000"/>
              </a:solidFill>
              <a:latin typeface="HGP創英角ｺﾞｼｯｸUB" panose="020B0900000000000000" pitchFamily="50" charset="-128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8359539" y="453230"/>
            <a:ext cx="874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+mj-ea"/>
              </a:rPr>
              <a:t>10/15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883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8"/>
          <p:cNvCxnSpPr/>
          <p:nvPr/>
        </p:nvCxnSpPr>
        <p:spPr>
          <a:xfrm>
            <a:off x="438659" y="894248"/>
            <a:ext cx="79208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텍스트 개체 틀 6"/>
          <p:cNvSpPr txBox="1">
            <a:spLocks/>
          </p:cNvSpPr>
          <p:nvPr/>
        </p:nvSpPr>
        <p:spPr>
          <a:xfrm>
            <a:off x="5801228" y="6694912"/>
            <a:ext cx="334277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00" b="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Copyright©2016-2017  Develop of gimmick All Rights Reserved.</a:t>
            </a: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626445"/>
              </p:ext>
            </p:extLst>
          </p:nvPr>
        </p:nvGraphicFramePr>
        <p:xfrm>
          <a:off x="1696995" y="2708920"/>
          <a:ext cx="5984437" cy="2088232"/>
        </p:xfrm>
        <a:graphic>
          <a:graphicData uri="http://schemas.openxmlformats.org/drawingml/2006/table">
            <a:tbl>
              <a:tblPr>
                <a:effectLst/>
                <a:tableStyleId>{69C7853C-536D-4A76-A0AE-DD22124D55A5}</a:tableStyleId>
              </a:tblPr>
              <a:tblGrid>
                <a:gridCol w="2678912"/>
                <a:gridCol w="3305525"/>
              </a:tblGrid>
              <a:tr h="471746">
                <a:tc>
                  <a:txBody>
                    <a:bodyPr/>
                    <a:lstStyle/>
                    <a:p>
                      <a:pPr algn="l" fontAlgn="ctr"/>
                      <a:endParaRPr lang="ja-JP" altLang="en-US" sz="2400" b="1" i="0" u="none" strike="noStrike" baseline="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600" u="none" strike="noStrike" baseline="0" dirty="0" smtClean="0">
                          <a:effectLst/>
                        </a:rPr>
                        <a:t>　</a:t>
                      </a:r>
                      <a:endParaRPr lang="ja-JP" altLang="en-US" sz="1600" b="1" i="0" u="none" strike="noStrike" baseline="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7523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baseline="0" dirty="0" smtClean="0">
                          <a:effectLst/>
                        </a:rPr>
                        <a:t>初期投資合計</a:t>
                      </a:r>
                      <a:endParaRPr lang="ja-JP" altLang="en-US" sz="1800" b="0" i="0" u="none" strike="noStrike" baseline="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baseline="0" dirty="0" smtClean="0">
                          <a:effectLst/>
                        </a:rPr>
                        <a:t>　　　　</a:t>
                      </a:r>
                      <a:r>
                        <a:rPr lang="en-US" altLang="ja-JP" sz="2400" u="none" strike="noStrike" baseline="0" dirty="0" smtClean="0">
                          <a:effectLst/>
                        </a:rPr>
                        <a:t>25,177,052</a:t>
                      </a:r>
                      <a:endParaRPr lang="en-US" altLang="ja-JP" sz="2400" b="0" i="0" u="none" strike="noStrike" baseline="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baseline="0" dirty="0" smtClean="0">
                          <a:effectLst/>
                        </a:rPr>
                        <a:t>資本</a:t>
                      </a:r>
                      <a:r>
                        <a:rPr lang="ja-JP" altLang="en-US" sz="1800" u="none" strike="noStrike" baseline="0" dirty="0">
                          <a:effectLst/>
                        </a:rPr>
                        <a:t>金</a:t>
                      </a:r>
                      <a:endParaRPr lang="ja-JP" altLang="en-US" sz="1800" b="1" i="0" u="none" strike="noStrike" baseline="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baseline="0" dirty="0" smtClean="0">
                          <a:effectLst/>
                        </a:rPr>
                        <a:t>　　　　</a:t>
                      </a:r>
                      <a:r>
                        <a:rPr lang="en-US" altLang="ja-JP" sz="2400" u="none" strike="noStrike" baseline="0" dirty="0" smtClean="0">
                          <a:effectLst/>
                        </a:rPr>
                        <a:t>30,000,000</a:t>
                      </a:r>
                      <a:endParaRPr lang="en-US" altLang="ja-JP" sz="2400" b="0" i="0" u="none" strike="noStrike" baseline="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2699791" y="1628800"/>
            <a:ext cx="3964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 smtClean="0"/>
              <a:t>初期投資と資本金</a:t>
            </a:r>
            <a:endParaRPr kumimoji="1" lang="ja-JP" altLang="en-US" sz="36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8659" y="5388680"/>
            <a:ext cx="8254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資本金については、クラウドファン</a:t>
            </a:r>
            <a:r>
              <a:rPr lang="ja-JP" altLang="en-US" dirty="0"/>
              <a:t>デ</a:t>
            </a:r>
            <a:r>
              <a:rPr kumimoji="1" lang="ja-JP" altLang="en-US" dirty="0" smtClean="0"/>
              <a:t>ィングと銀行ローンから融資を受ける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573794" y="2768596"/>
            <a:ext cx="110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単位：円</a:t>
            </a:r>
            <a:endParaRPr kumimoji="1" lang="ja-JP" altLang="en-US" dirty="0"/>
          </a:p>
        </p:txBody>
      </p:sp>
      <p:sp>
        <p:nvSpPr>
          <p:cNvPr id="12" name="텍스트 개체 틀 6"/>
          <p:cNvSpPr txBox="1">
            <a:spLocks/>
          </p:cNvSpPr>
          <p:nvPr/>
        </p:nvSpPr>
        <p:spPr>
          <a:xfrm>
            <a:off x="438659" y="253423"/>
            <a:ext cx="7920880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chemeClr val="tx1"/>
                </a:solidFill>
              </a:rPr>
              <a:t>4</a:t>
            </a:r>
            <a:r>
              <a:rPr lang="en-US" altLang="ja-JP" dirty="0" smtClean="0">
                <a:solidFill>
                  <a:schemeClr val="tx1"/>
                </a:solidFill>
              </a:rPr>
              <a:t>.</a:t>
            </a:r>
            <a:r>
              <a:rPr lang="ja-JP" altLang="en-US" dirty="0" smtClean="0">
                <a:solidFill>
                  <a:schemeClr val="tx1"/>
                </a:solidFill>
              </a:rPr>
              <a:t>事業の予算、予想利益 </a:t>
            </a:r>
            <a:r>
              <a:rPr lang="en-US" altLang="ja-JP" dirty="0" smtClean="0">
                <a:solidFill>
                  <a:schemeClr val="tx1"/>
                </a:solidFill>
              </a:rPr>
              <a:t>-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ja-JP" altLang="en-US" sz="2400" dirty="0" smtClean="0">
                <a:solidFill>
                  <a:schemeClr val="tx1"/>
                </a:solidFill>
              </a:rPr>
              <a:t>初期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endParaRPr lang="en-US" altLang="ja-JP" sz="1800" b="0" dirty="0" smtClean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8359539" y="453230"/>
            <a:ext cx="874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+mj-ea"/>
              </a:rPr>
              <a:t>11/15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0840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4"/>
          <p:cNvGrpSpPr/>
          <p:nvPr/>
        </p:nvGrpSpPr>
        <p:grpSpPr>
          <a:xfrm>
            <a:off x="364279" y="1431588"/>
            <a:ext cx="8488974" cy="1594128"/>
            <a:chOff x="2930048" y="1908837"/>
            <a:chExt cx="6697452" cy="1396930"/>
          </a:xfrm>
        </p:grpSpPr>
        <p:sp>
          <p:nvSpPr>
            <p:cNvPr id="3" name="Rectangle 3"/>
            <p:cNvSpPr txBox="1">
              <a:spLocks noChangeArrowheads="1"/>
            </p:cNvSpPr>
            <p:nvPr/>
          </p:nvSpPr>
          <p:spPr bwMode="auto">
            <a:xfrm>
              <a:off x="3549892" y="2883512"/>
              <a:ext cx="6077608" cy="422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50000"/>
                </a:lnSpc>
              </a:pPr>
              <a:endParaRPr lang="en-US" altLang="ko-KR" sz="20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ahoma" pitchFamily="34" charset="0"/>
              </a:endParaRPr>
            </a:p>
          </p:txBody>
        </p:sp>
        <p:sp>
          <p:nvSpPr>
            <p:cNvPr id="4" name="Rectangle 3"/>
            <p:cNvSpPr txBox="1">
              <a:spLocks noChangeArrowheads="1"/>
            </p:cNvSpPr>
            <p:nvPr/>
          </p:nvSpPr>
          <p:spPr bwMode="auto">
            <a:xfrm>
              <a:off x="2930048" y="1908837"/>
              <a:ext cx="3773715" cy="5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/>
              <a:endParaRPr lang="en-US" altLang="ja-JP" sz="32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ahoma" pitchFamily="34" charset="0"/>
              </a:endParaRPr>
            </a:p>
          </p:txBody>
        </p:sp>
      </p:grpSp>
      <p:cxnSp>
        <p:nvCxnSpPr>
          <p:cNvPr id="5" name="직선 연결선 8"/>
          <p:cNvCxnSpPr/>
          <p:nvPr/>
        </p:nvCxnSpPr>
        <p:spPr>
          <a:xfrm>
            <a:off x="438659" y="894248"/>
            <a:ext cx="79208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텍스트 개체 틀 6"/>
          <p:cNvSpPr txBox="1">
            <a:spLocks/>
          </p:cNvSpPr>
          <p:nvPr/>
        </p:nvSpPr>
        <p:spPr>
          <a:xfrm>
            <a:off x="5801228" y="6694912"/>
            <a:ext cx="334277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00" b="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Copyright©2016-2017  Develop of gimmick All Rights Reserved.</a:t>
            </a:r>
          </a:p>
        </p:txBody>
      </p:sp>
      <p:sp>
        <p:nvSpPr>
          <p:cNvPr id="9" name="텍스트 개체 틀 6"/>
          <p:cNvSpPr txBox="1">
            <a:spLocks/>
          </p:cNvSpPr>
          <p:nvPr/>
        </p:nvSpPr>
        <p:spPr>
          <a:xfrm>
            <a:off x="438659" y="253423"/>
            <a:ext cx="7920880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chemeClr val="tx1"/>
                </a:solidFill>
              </a:rPr>
              <a:t>4</a:t>
            </a:r>
            <a:r>
              <a:rPr lang="en-US" altLang="ja-JP" dirty="0" smtClean="0">
                <a:solidFill>
                  <a:schemeClr val="tx1"/>
                </a:solidFill>
              </a:rPr>
              <a:t>.</a:t>
            </a:r>
            <a:r>
              <a:rPr lang="ja-JP" altLang="en-US" dirty="0" smtClean="0">
                <a:solidFill>
                  <a:schemeClr val="tx1"/>
                </a:solidFill>
              </a:rPr>
              <a:t>事業の予算、予想利益 </a:t>
            </a:r>
            <a:r>
              <a:rPr lang="en-US" altLang="ja-JP" dirty="0" smtClean="0">
                <a:solidFill>
                  <a:schemeClr val="tx1"/>
                </a:solidFill>
              </a:rPr>
              <a:t>-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ja-JP" altLang="en-US" sz="2400" dirty="0" smtClean="0">
                <a:solidFill>
                  <a:schemeClr val="tx1"/>
                </a:solidFill>
              </a:rPr>
              <a:t>収益率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endParaRPr lang="en-US" altLang="ja-JP" sz="1800" b="0" dirty="0" smtClean="0">
              <a:solidFill>
                <a:schemeClr val="tx1"/>
              </a:solidFill>
              <a:latin typeface="+mj-ea"/>
            </a:endParaRPr>
          </a:p>
        </p:txBody>
      </p:sp>
      <p:graphicFrame>
        <p:nvGraphicFramePr>
          <p:cNvPr id="10" name="グラフ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3195914"/>
              </p:ext>
            </p:extLst>
          </p:nvPr>
        </p:nvGraphicFramePr>
        <p:xfrm>
          <a:off x="185732" y="1209728"/>
          <a:ext cx="8667521" cy="5256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正方形/長方形 10"/>
          <p:cNvSpPr/>
          <p:nvPr/>
        </p:nvSpPr>
        <p:spPr>
          <a:xfrm>
            <a:off x="8359539" y="453230"/>
            <a:ext cx="874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+mj-ea"/>
              </a:rPr>
              <a:t>12/15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8401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8"/>
          <p:cNvCxnSpPr/>
          <p:nvPr/>
        </p:nvCxnSpPr>
        <p:spPr>
          <a:xfrm>
            <a:off x="438659" y="894248"/>
            <a:ext cx="79208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텍스트 개체 틀 6"/>
          <p:cNvSpPr txBox="1">
            <a:spLocks/>
          </p:cNvSpPr>
          <p:nvPr/>
        </p:nvSpPr>
        <p:spPr>
          <a:xfrm>
            <a:off x="5801228" y="6694912"/>
            <a:ext cx="334277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00" b="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Copyright©2016-2017  Develop of gimmick All Rights Reserved.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682739" y="1487894"/>
            <a:ext cx="3773715" cy="627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ja-JP" altLang="en-US" sz="3600" b="1" dirty="0" smtClean="0">
                <a:latin typeface="+mn-ea"/>
                <a:ea typeface="+mn-ea"/>
              </a:rPr>
              <a:t>特徴</a:t>
            </a:r>
            <a:endParaRPr lang="en-US" altLang="ko-KR" sz="3600" b="1" dirty="0">
              <a:latin typeface="+mn-ea"/>
              <a:ea typeface="+mn-ea"/>
              <a:cs typeface="Tahoma" pitchFamily="34" charset="0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535460" y="2996952"/>
            <a:ext cx="78240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・お客様サポート</a:t>
            </a:r>
            <a:r>
              <a:rPr lang="en-US" altLang="ja-JP" sz="2800" dirty="0">
                <a:latin typeface="+mj-ea"/>
                <a:ea typeface="+mj-ea"/>
              </a:rPr>
              <a:t>(</a:t>
            </a:r>
            <a:r>
              <a:rPr lang="ja-JP" altLang="en-US" sz="2800" dirty="0">
                <a:latin typeface="+mj-ea"/>
                <a:ea typeface="+mj-ea"/>
              </a:rPr>
              <a:t>カウンセリン</a:t>
            </a:r>
            <a:r>
              <a:rPr lang="ja-JP" altLang="en-US" sz="2800" dirty="0" smtClean="0">
                <a:latin typeface="+mj-ea"/>
                <a:ea typeface="+mj-ea"/>
              </a:rPr>
              <a:t>グ</a:t>
            </a:r>
            <a:r>
              <a:rPr lang="en-US" altLang="ja-JP" sz="2800" dirty="0" smtClean="0">
                <a:latin typeface="+mj-ea"/>
                <a:ea typeface="+mj-ea"/>
              </a:rPr>
              <a:t>)</a:t>
            </a:r>
          </a:p>
          <a:p>
            <a:endParaRPr lang="en-US" altLang="ja-JP" sz="2800" dirty="0">
              <a:latin typeface="+mj-ea"/>
              <a:ea typeface="+mj-ea"/>
            </a:endParaRPr>
          </a:p>
          <a:p>
            <a:r>
              <a:rPr lang="ja-JP" altLang="en-US" sz="2800" dirty="0">
                <a:latin typeface="+mj-ea"/>
                <a:ea typeface="+mj-ea"/>
              </a:rPr>
              <a:t>・福祉</a:t>
            </a:r>
            <a:r>
              <a:rPr lang="en-US" altLang="ja-JP" sz="2800" dirty="0" smtClean="0">
                <a:latin typeface="+mj-ea"/>
                <a:ea typeface="+mj-ea"/>
              </a:rPr>
              <a:t>(</a:t>
            </a:r>
            <a:r>
              <a:rPr lang="ja-JP" altLang="en-US" sz="2800" dirty="0">
                <a:latin typeface="+mj-ea"/>
                <a:ea typeface="+mj-ea"/>
              </a:rPr>
              <a:t>健康診断、無料ヘルスケアサービス</a:t>
            </a:r>
            <a:r>
              <a:rPr lang="en-US" altLang="ja-JP" sz="2800" dirty="0" smtClean="0">
                <a:latin typeface="+mj-ea"/>
                <a:ea typeface="+mj-ea"/>
              </a:rPr>
              <a:t>)</a:t>
            </a:r>
          </a:p>
          <a:p>
            <a:endParaRPr lang="en-US" altLang="ja-JP" sz="2800" dirty="0">
              <a:latin typeface="+mj-ea"/>
              <a:ea typeface="+mj-ea"/>
            </a:endParaRPr>
          </a:p>
          <a:p>
            <a:r>
              <a:rPr lang="ja-JP" altLang="en-US" sz="2800" dirty="0" smtClean="0">
                <a:latin typeface="+mj-ea"/>
                <a:ea typeface="+mj-ea"/>
              </a:rPr>
              <a:t>・希</a:t>
            </a:r>
            <a:r>
              <a:rPr lang="ja-JP" altLang="en-US" sz="2800" dirty="0">
                <a:latin typeface="+mj-ea"/>
                <a:ea typeface="+mj-ea"/>
              </a:rPr>
              <a:t>望者の社会参加機会の提供</a:t>
            </a:r>
            <a:r>
              <a:rPr lang="en-US" altLang="ja-JP" sz="2800" dirty="0" smtClean="0">
                <a:latin typeface="+mj-ea"/>
                <a:ea typeface="+mj-ea"/>
              </a:rPr>
              <a:t>(</a:t>
            </a:r>
            <a:r>
              <a:rPr lang="ja-JP" altLang="en-US" sz="2800" dirty="0" smtClean="0">
                <a:latin typeface="+mj-ea"/>
                <a:ea typeface="+mj-ea"/>
              </a:rPr>
              <a:t>講座</a:t>
            </a:r>
            <a:r>
              <a:rPr lang="en-US" altLang="ja-JP" sz="2800" dirty="0" smtClean="0">
                <a:latin typeface="+mj-ea"/>
                <a:ea typeface="+mj-ea"/>
              </a:rPr>
              <a:t>)</a:t>
            </a:r>
            <a:endParaRPr lang="ko-KR" altLang="en-US" sz="2800" dirty="0">
              <a:latin typeface="+mj-ea"/>
              <a:ea typeface="+mj-ea"/>
            </a:endParaRPr>
          </a:p>
        </p:txBody>
      </p:sp>
      <p:sp>
        <p:nvSpPr>
          <p:cNvPr id="10" name="모서리가 둥근 직사각형 3"/>
          <p:cNvSpPr/>
          <p:nvPr/>
        </p:nvSpPr>
        <p:spPr>
          <a:xfrm>
            <a:off x="611560" y="2708920"/>
            <a:ext cx="7936156" cy="2952328"/>
          </a:xfrm>
          <a:prstGeom prst="roundRect">
            <a:avLst>
              <a:gd name="adj" fmla="val 7882"/>
            </a:avLst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438659" y="253423"/>
            <a:ext cx="7920880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chemeClr val="tx1"/>
                </a:solidFill>
              </a:rPr>
              <a:t>5</a:t>
            </a:r>
            <a:r>
              <a:rPr lang="en-US" altLang="ja-JP" dirty="0" smtClean="0">
                <a:solidFill>
                  <a:schemeClr val="tx1"/>
                </a:solidFill>
              </a:rPr>
              <a:t>.</a:t>
            </a:r>
            <a:r>
              <a:rPr lang="ja-JP" altLang="en-US" dirty="0" smtClean="0">
                <a:solidFill>
                  <a:schemeClr val="tx1"/>
                </a:solidFill>
              </a:rPr>
              <a:t>事業の特徴と展望 </a:t>
            </a:r>
            <a:r>
              <a:rPr lang="en-US" altLang="ja-JP" dirty="0">
                <a:solidFill>
                  <a:schemeClr val="tx1"/>
                </a:solidFill>
              </a:rPr>
              <a:t>-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ja-JP" altLang="en-US" sz="2400" dirty="0" smtClean="0">
                <a:solidFill>
                  <a:schemeClr val="tx1"/>
                </a:solidFill>
              </a:rPr>
              <a:t>事業の特徴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endParaRPr lang="en-US" altLang="ja-JP" sz="1800" b="0" dirty="0" smtClean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8359539" y="453230"/>
            <a:ext cx="874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+mj-ea"/>
              </a:rPr>
              <a:t>13/15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995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직선 연결선 8"/>
          <p:cNvCxnSpPr/>
          <p:nvPr/>
        </p:nvCxnSpPr>
        <p:spPr>
          <a:xfrm>
            <a:off x="438659" y="894248"/>
            <a:ext cx="79208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텍스트 개체 틀 6"/>
          <p:cNvSpPr txBox="1">
            <a:spLocks/>
          </p:cNvSpPr>
          <p:nvPr/>
        </p:nvSpPr>
        <p:spPr>
          <a:xfrm>
            <a:off x="5801228" y="6694912"/>
            <a:ext cx="334277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00" b="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Copyright©2016-2017  Develop of gimmick All Rights Reserved.</a:t>
            </a:r>
          </a:p>
        </p:txBody>
      </p:sp>
      <p:sp>
        <p:nvSpPr>
          <p:cNvPr id="21" name="TextBox 1"/>
          <p:cNvSpPr txBox="1"/>
          <p:nvPr/>
        </p:nvSpPr>
        <p:spPr>
          <a:xfrm>
            <a:off x="878111" y="2784784"/>
            <a:ext cx="741922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・着実なサポートプログラムの開</a:t>
            </a:r>
            <a:r>
              <a:rPr lang="ja-JP" altLang="en-US" sz="2800" dirty="0" smtClean="0">
                <a:latin typeface="+mj-ea"/>
                <a:ea typeface="+mj-ea"/>
              </a:rPr>
              <a:t>発</a:t>
            </a:r>
            <a:endParaRPr lang="en-US" altLang="ja-JP" sz="2800" dirty="0" smtClean="0">
              <a:latin typeface="+mj-ea"/>
              <a:ea typeface="+mj-ea"/>
            </a:endParaRPr>
          </a:p>
          <a:p>
            <a:endParaRPr lang="ja-JP" altLang="en-US" sz="2800" dirty="0">
              <a:latin typeface="+mj-ea"/>
              <a:ea typeface="+mj-ea"/>
            </a:endParaRPr>
          </a:p>
          <a:p>
            <a:r>
              <a:rPr lang="ja-JP" altLang="en-US" sz="2800" dirty="0">
                <a:latin typeface="+mj-ea"/>
                <a:ea typeface="+mj-ea"/>
              </a:rPr>
              <a:t>・医療機関やヘルス関連企業</a:t>
            </a:r>
            <a:r>
              <a:rPr lang="ja-JP" altLang="en-US" sz="2800" dirty="0" smtClean="0">
                <a:latin typeface="+mj-ea"/>
                <a:ea typeface="+mj-ea"/>
              </a:rPr>
              <a:t>、福</a:t>
            </a:r>
            <a:r>
              <a:rPr lang="ja-JP" altLang="en-US" sz="2800" dirty="0">
                <a:latin typeface="+mj-ea"/>
                <a:ea typeface="+mj-ea"/>
              </a:rPr>
              <a:t>祉</a:t>
            </a:r>
            <a:r>
              <a:rPr lang="ja-JP" altLang="en-US" sz="2800" dirty="0" smtClean="0">
                <a:latin typeface="+mj-ea"/>
                <a:ea typeface="+mj-ea"/>
              </a:rPr>
              <a:t>機関など</a:t>
            </a:r>
            <a:endParaRPr lang="en-US" altLang="ja-JP" sz="2800" dirty="0" smtClean="0">
              <a:latin typeface="+mj-ea"/>
              <a:ea typeface="+mj-ea"/>
            </a:endParaRPr>
          </a:p>
          <a:p>
            <a:r>
              <a:rPr lang="ja-JP" altLang="en-US" sz="2800" dirty="0">
                <a:latin typeface="+mj-ea"/>
                <a:ea typeface="+mj-ea"/>
              </a:rPr>
              <a:t>　</a:t>
            </a:r>
            <a:r>
              <a:rPr lang="ja-JP" altLang="en-US" sz="2800" dirty="0" smtClean="0">
                <a:latin typeface="+mj-ea"/>
                <a:ea typeface="+mj-ea"/>
              </a:rPr>
              <a:t>と</a:t>
            </a:r>
            <a:r>
              <a:rPr lang="ja-JP" altLang="en-US" sz="2800" dirty="0">
                <a:latin typeface="+mj-ea"/>
                <a:ea typeface="+mj-ea"/>
              </a:rPr>
              <a:t>の連携</a:t>
            </a:r>
            <a:endParaRPr lang="en-US" altLang="ja-JP" sz="2800" dirty="0" smtClean="0">
              <a:latin typeface="+mj-ea"/>
              <a:ea typeface="+mj-ea"/>
            </a:endParaRPr>
          </a:p>
          <a:p>
            <a:endParaRPr lang="ja-JP" altLang="en-US" sz="2800" dirty="0">
              <a:latin typeface="+mj-ea"/>
              <a:ea typeface="+mj-ea"/>
            </a:endParaRPr>
          </a:p>
          <a:p>
            <a:r>
              <a:rPr lang="ja-JP" altLang="en-US" sz="2800" dirty="0">
                <a:latin typeface="+mj-ea"/>
                <a:ea typeface="+mj-ea"/>
              </a:rPr>
              <a:t>・東京から関東</a:t>
            </a:r>
            <a:r>
              <a:rPr lang="ja-JP" altLang="en-US" sz="2800" dirty="0" smtClean="0">
                <a:latin typeface="+mj-ea"/>
                <a:ea typeface="+mj-ea"/>
              </a:rPr>
              <a:t>、関西を経て全国</a:t>
            </a:r>
            <a:r>
              <a:rPr lang="ja-JP" altLang="en-US" sz="2800" dirty="0">
                <a:latin typeface="+mj-ea"/>
                <a:ea typeface="+mj-ea"/>
              </a:rPr>
              <a:t>展開</a:t>
            </a:r>
            <a:endParaRPr lang="ko-KR" altLang="en-US" sz="2800" dirty="0">
              <a:latin typeface="+mj-ea"/>
              <a:ea typeface="+mj-ea"/>
            </a:endParaRPr>
          </a:p>
        </p:txBody>
      </p:sp>
      <p:sp>
        <p:nvSpPr>
          <p:cNvPr id="22" name="모서리가 둥근 직사각형 3"/>
          <p:cNvSpPr/>
          <p:nvPr/>
        </p:nvSpPr>
        <p:spPr>
          <a:xfrm>
            <a:off x="827584" y="2456202"/>
            <a:ext cx="7560840" cy="3349062"/>
          </a:xfrm>
          <a:prstGeom prst="roundRect">
            <a:avLst>
              <a:gd name="adj" fmla="val 7882"/>
            </a:avLst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438659" y="253423"/>
            <a:ext cx="7920880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chemeClr val="tx1"/>
                </a:solidFill>
              </a:rPr>
              <a:t>5</a:t>
            </a:r>
            <a:r>
              <a:rPr lang="en-US" altLang="ja-JP" dirty="0" smtClean="0">
                <a:solidFill>
                  <a:schemeClr val="tx1"/>
                </a:solidFill>
              </a:rPr>
              <a:t>.</a:t>
            </a:r>
            <a:r>
              <a:rPr lang="ja-JP" altLang="en-US" dirty="0" smtClean="0">
                <a:solidFill>
                  <a:schemeClr val="tx1"/>
                </a:solidFill>
              </a:rPr>
              <a:t>事業の特徴と展望 </a:t>
            </a:r>
            <a:r>
              <a:rPr lang="en-US" altLang="ja-JP" dirty="0" smtClean="0">
                <a:solidFill>
                  <a:schemeClr val="tx1"/>
                </a:solidFill>
              </a:rPr>
              <a:t>-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ja-JP" altLang="en-US" sz="2400" dirty="0" smtClean="0">
                <a:solidFill>
                  <a:schemeClr val="tx1"/>
                </a:solidFill>
              </a:rPr>
              <a:t>事業の展望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endParaRPr lang="en-US" altLang="ja-JP" sz="1800" b="0" dirty="0" smtClean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3992634" y="1467047"/>
            <a:ext cx="1190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latin typeface="+mj-ea"/>
                <a:ea typeface="+mj-ea"/>
              </a:rPr>
              <a:t>展望</a:t>
            </a:r>
            <a:endParaRPr lang="ko-KR" altLang="en-US" sz="3600" dirty="0">
              <a:latin typeface="+mj-ea"/>
              <a:ea typeface="+mj-ea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8359539" y="453230"/>
            <a:ext cx="874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+mj-ea"/>
              </a:rPr>
              <a:t>14/15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2369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6"/>
          <p:cNvSpPr/>
          <p:nvPr/>
        </p:nvSpPr>
        <p:spPr>
          <a:xfrm>
            <a:off x="539553" y="2718493"/>
            <a:ext cx="8712968" cy="151216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1"/>
          <p:cNvSpPr/>
          <p:nvPr/>
        </p:nvSpPr>
        <p:spPr>
          <a:xfrm>
            <a:off x="-34661" y="1916832"/>
            <a:ext cx="9287181" cy="223224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3"/>
          <p:cNvSpPr/>
          <p:nvPr/>
        </p:nvSpPr>
        <p:spPr>
          <a:xfrm>
            <a:off x="1777790" y="2248126"/>
            <a:ext cx="699101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ご清聴</a:t>
            </a:r>
          </a:p>
          <a:p>
            <a:r>
              <a:rPr lang="ja-JP" altLang="en-US" sz="48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ありがとう</a:t>
            </a:r>
            <a:r>
              <a:rPr lang="ja-JP" altLang="en-US" sz="48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rPr>
              <a:t>ございました</a:t>
            </a:r>
            <a:endParaRPr lang="ja-JP" altLang="en-US" sz="4800" dirty="0">
              <a:ln w="18415" cmpd="sng">
                <a:noFill/>
                <a:prstDash val="solid"/>
              </a:ln>
              <a:solidFill>
                <a:schemeClr val="bg1"/>
              </a:solidFill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8359539" y="453230"/>
            <a:ext cx="874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+mj-ea"/>
              </a:rPr>
              <a:t>15/15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076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9"/>
          <p:cNvSpPr txBox="1">
            <a:spLocks/>
          </p:cNvSpPr>
          <p:nvPr/>
        </p:nvSpPr>
        <p:spPr>
          <a:xfrm>
            <a:off x="2815657" y="221159"/>
            <a:ext cx="3512687" cy="61555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lang="ko-KR" altLang="en-US" sz="5000" b="1" kern="1200" baseline="0" dirty="0" smtClean="0">
                <a:ln>
                  <a:noFill/>
                </a:ln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4000" dirty="0" smtClean="0">
                <a:latin typeface="Arial" pitchFamily="34" charset="0"/>
                <a:cs typeface="Arial" pitchFamily="34" charset="0"/>
              </a:rPr>
              <a:t>Contents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텍스트 개체 틀 174"/>
          <p:cNvSpPr txBox="1">
            <a:spLocks/>
          </p:cNvSpPr>
          <p:nvPr/>
        </p:nvSpPr>
        <p:spPr>
          <a:xfrm>
            <a:off x="2815656" y="2023479"/>
            <a:ext cx="2773784" cy="29948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b="0" kern="1200">
                <a:ln>
                  <a:noFill/>
                </a:ln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2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1.</a:t>
            </a:r>
            <a:r>
              <a:rPr lang="ja-JP" altLang="en-US" sz="2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事業の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概要</a:t>
            </a:r>
            <a:endParaRPr lang="ko-KR" altLang="en-US" sz="2800" dirty="0">
              <a:latin typeface="HGP創英角ｺﾞｼｯｸUB" panose="020B0900000000000000" pitchFamily="50" charset="-128"/>
            </a:endParaRPr>
          </a:p>
        </p:txBody>
      </p:sp>
      <p:sp>
        <p:nvSpPr>
          <p:cNvPr id="6" name="텍스트 개체 틀 174"/>
          <p:cNvSpPr txBox="1">
            <a:spLocks/>
          </p:cNvSpPr>
          <p:nvPr/>
        </p:nvSpPr>
        <p:spPr>
          <a:xfrm>
            <a:off x="2815656" y="2852935"/>
            <a:ext cx="3098597" cy="29948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b="0" kern="1200">
                <a:ln>
                  <a:noFill/>
                </a:ln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2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2.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事業の背景</a:t>
            </a:r>
            <a:endParaRPr lang="ko-KR" altLang="en-US" sz="2800" dirty="0">
              <a:latin typeface="HGP創英角ｺﾞｼｯｸUB" panose="020B0900000000000000" pitchFamily="50" charset="-128"/>
            </a:endParaRPr>
          </a:p>
        </p:txBody>
      </p:sp>
      <p:sp>
        <p:nvSpPr>
          <p:cNvPr id="7" name="텍스트 개체 틀 174"/>
          <p:cNvSpPr txBox="1">
            <a:spLocks/>
          </p:cNvSpPr>
          <p:nvPr/>
        </p:nvSpPr>
        <p:spPr>
          <a:xfrm>
            <a:off x="2832073" y="3717031"/>
            <a:ext cx="3065761" cy="29948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b="0" kern="1200">
                <a:ln>
                  <a:noFill/>
                </a:ln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8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2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3.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事業</a:t>
            </a:r>
            <a:r>
              <a:rPr lang="ja-JP" altLang="en-US" sz="28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</a:t>
            </a:r>
            <a:r>
              <a:rPr lang="ja-JP" altLang="en-US" sz="2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内容</a:t>
            </a:r>
            <a:endParaRPr lang="ko-KR" altLang="en-US" sz="2800" dirty="0">
              <a:latin typeface="HGP創英角ｺﾞｼｯｸUB" panose="020B0900000000000000" pitchFamily="50" charset="-128"/>
            </a:endParaRPr>
          </a:p>
        </p:txBody>
      </p:sp>
      <p:sp>
        <p:nvSpPr>
          <p:cNvPr id="8" name="텍스트 개체 틀 174"/>
          <p:cNvSpPr txBox="1">
            <a:spLocks/>
          </p:cNvSpPr>
          <p:nvPr/>
        </p:nvSpPr>
        <p:spPr>
          <a:xfrm>
            <a:off x="2815656" y="4581127"/>
            <a:ext cx="4379659" cy="29948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b="0" kern="1200">
                <a:ln>
                  <a:noFill/>
                </a:ln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2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4.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事業</a:t>
            </a:r>
            <a:r>
              <a:rPr lang="ja-JP" altLang="en-US" sz="2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の予算、予想利益</a:t>
            </a:r>
            <a:endParaRPr lang="ko-KR" altLang="en-US" sz="2800" dirty="0">
              <a:latin typeface="HGP創英角ｺﾞｼｯｸUB" panose="020B0900000000000000" pitchFamily="50" charset="-128"/>
            </a:endParaRPr>
          </a:p>
        </p:txBody>
      </p:sp>
      <p:sp>
        <p:nvSpPr>
          <p:cNvPr id="9" name="텍스트 개체 틀 174"/>
          <p:cNvSpPr txBox="1">
            <a:spLocks/>
          </p:cNvSpPr>
          <p:nvPr/>
        </p:nvSpPr>
        <p:spPr>
          <a:xfrm>
            <a:off x="2815656" y="5445223"/>
            <a:ext cx="4379659" cy="29948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b="0" kern="1200">
                <a:ln>
                  <a:noFill/>
                </a:ln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2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5.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事業</a:t>
            </a:r>
            <a:r>
              <a:rPr lang="ja-JP" altLang="en-US" sz="2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特徴と展望</a:t>
            </a:r>
          </a:p>
        </p:txBody>
      </p:sp>
      <p:cxnSp>
        <p:nvCxnSpPr>
          <p:cNvPr id="10" name="직선 연결선 8"/>
          <p:cNvCxnSpPr/>
          <p:nvPr/>
        </p:nvCxnSpPr>
        <p:spPr>
          <a:xfrm>
            <a:off x="611560" y="894248"/>
            <a:ext cx="79208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텍스트 개체 틀 6"/>
          <p:cNvSpPr txBox="1">
            <a:spLocks/>
          </p:cNvSpPr>
          <p:nvPr/>
        </p:nvSpPr>
        <p:spPr>
          <a:xfrm>
            <a:off x="5801228" y="6694912"/>
            <a:ext cx="334277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00" b="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Copyright©2016-2017  Develop of gimmick All Rights Reserved.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359539" y="453230"/>
            <a:ext cx="874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+mj-ea"/>
              </a:rPr>
              <a:t>01/15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8438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60678" y="1174701"/>
            <a:ext cx="8151143" cy="12003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/>
            <a:endParaRPr lang="en-US" altLang="ja-JP" sz="3200" b="1" dirty="0" smtClean="0">
              <a:latin typeface="+mj-ea"/>
              <a:ea typeface="+mj-ea"/>
              <a:cs typeface="Tahoma" pitchFamily="34" charset="0"/>
            </a:endParaRPr>
          </a:p>
          <a:p>
            <a:pPr algn="ctr"/>
            <a:r>
              <a:rPr lang="ja-JP" altLang="en-US" sz="4000" dirty="0" smtClean="0">
                <a:ln w="12700">
                  <a:noFill/>
                </a:ln>
                <a:latin typeface="+mj-ea"/>
                <a:ea typeface="+mj-ea"/>
              </a:rPr>
              <a:t>中</a:t>
            </a:r>
            <a:r>
              <a:rPr lang="ja-JP" altLang="en-US" sz="4000" dirty="0">
                <a:ln w="12700">
                  <a:noFill/>
                </a:ln>
                <a:latin typeface="+mj-ea"/>
                <a:ea typeface="+mj-ea"/>
              </a:rPr>
              <a:t>高年・シニア向け交流サイ</a:t>
            </a:r>
            <a:r>
              <a:rPr lang="ja-JP" altLang="en-US" sz="4000" dirty="0" smtClean="0">
                <a:ln w="12700">
                  <a:noFill/>
                </a:ln>
                <a:latin typeface="+mj-ea"/>
                <a:ea typeface="+mj-ea"/>
              </a:rPr>
              <a:t>ト </a:t>
            </a:r>
            <a:endParaRPr lang="en-US" altLang="ko-KR" sz="4000" dirty="0">
              <a:ln w="12700">
                <a:noFill/>
              </a:ln>
              <a:latin typeface="+mj-ea"/>
              <a:ea typeface="+mj-ea"/>
              <a:cs typeface="Tahoma" pitchFamily="34" charset="0"/>
            </a:endParaRPr>
          </a:p>
        </p:txBody>
      </p:sp>
      <p:sp>
        <p:nvSpPr>
          <p:cNvPr id="6" name="한쪽 모서리가 잘린 사각형 5"/>
          <p:cNvSpPr/>
          <p:nvPr/>
        </p:nvSpPr>
        <p:spPr>
          <a:xfrm>
            <a:off x="438659" y="2996952"/>
            <a:ext cx="1253021" cy="936104"/>
          </a:xfrm>
          <a:prstGeom prst="snip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000" b="1" dirty="0">
                <a:solidFill>
                  <a:schemeClr val="tx1"/>
                </a:solidFill>
                <a:latin typeface="+mj-ea"/>
              </a:rPr>
              <a:t>誰に</a:t>
            </a:r>
            <a:endParaRPr lang="ko-KR" altLang="en-US" sz="3000" b="1" dirty="0">
              <a:solidFill>
                <a:schemeClr val="tx1"/>
              </a:solidFill>
            </a:endParaRPr>
          </a:p>
        </p:txBody>
      </p:sp>
      <p:sp>
        <p:nvSpPr>
          <p:cNvPr id="7" name="직사각형 11"/>
          <p:cNvSpPr/>
          <p:nvPr/>
        </p:nvSpPr>
        <p:spPr>
          <a:xfrm>
            <a:off x="1763687" y="2996952"/>
            <a:ext cx="6854999" cy="9361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2000" dirty="0" smtClean="0">
              <a:solidFill>
                <a:schemeClr val="tx1"/>
              </a:solidFill>
              <a:latin typeface="+mj-ea"/>
            </a:endParaRPr>
          </a:p>
          <a:p>
            <a:r>
              <a:rPr lang="en-US" altLang="ja-JP" sz="2000" dirty="0">
                <a:solidFill>
                  <a:schemeClr val="tx1"/>
                </a:solidFill>
                <a:latin typeface="+mj-ea"/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  <a:latin typeface="+mj-ea"/>
              </a:rPr>
              <a:t>  </a:t>
            </a:r>
            <a:r>
              <a:rPr lang="ja-JP" altLang="en-US" sz="2000" dirty="0" smtClean="0">
                <a:solidFill>
                  <a:schemeClr val="tx1"/>
                </a:solidFill>
                <a:latin typeface="+mj-ea"/>
              </a:rPr>
              <a:t>中</a:t>
            </a:r>
            <a:r>
              <a:rPr lang="ja-JP" altLang="en-US" sz="2000" dirty="0">
                <a:solidFill>
                  <a:schemeClr val="tx1"/>
                </a:solidFill>
                <a:latin typeface="+mj-ea"/>
              </a:rPr>
              <a:t>高年・シニア層</a:t>
            </a:r>
            <a:r>
              <a:rPr lang="en-US" altLang="ja-JP" sz="2000" dirty="0">
                <a:solidFill>
                  <a:schemeClr val="tx1"/>
                </a:solidFill>
                <a:latin typeface="+mj-ea"/>
              </a:rPr>
              <a:t>(45</a:t>
            </a:r>
            <a:r>
              <a:rPr lang="ja-JP" altLang="en-US" sz="2000" dirty="0">
                <a:solidFill>
                  <a:schemeClr val="tx1"/>
                </a:solidFill>
                <a:latin typeface="+mj-ea"/>
              </a:rPr>
              <a:t>歳以上</a:t>
            </a:r>
            <a:r>
              <a:rPr lang="en-US" altLang="ja-JP" sz="2000" dirty="0">
                <a:solidFill>
                  <a:schemeClr val="tx1"/>
                </a:solidFill>
                <a:latin typeface="+mj-ea"/>
              </a:rPr>
              <a:t>)</a:t>
            </a:r>
          </a:p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" name="한쪽 모서리가 잘린 사각형 16"/>
          <p:cNvSpPr/>
          <p:nvPr/>
        </p:nvSpPr>
        <p:spPr>
          <a:xfrm>
            <a:off x="438659" y="4077072"/>
            <a:ext cx="1253021" cy="936104"/>
          </a:xfrm>
          <a:prstGeom prst="snip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  <a:latin typeface="+mj-ea"/>
              </a:rPr>
              <a:t>何を</a:t>
            </a:r>
            <a:endParaRPr lang="ko-KR" altLang="en-US" sz="3000" b="1" dirty="0">
              <a:solidFill>
                <a:schemeClr val="tx1"/>
              </a:solidFill>
            </a:endParaRPr>
          </a:p>
        </p:txBody>
      </p:sp>
      <p:sp>
        <p:nvSpPr>
          <p:cNvPr id="9" name="직사각형 17"/>
          <p:cNvSpPr/>
          <p:nvPr/>
        </p:nvSpPr>
        <p:spPr>
          <a:xfrm>
            <a:off x="1763687" y="4077072"/>
            <a:ext cx="6854999" cy="9361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2000" dirty="0" smtClean="0">
              <a:solidFill>
                <a:schemeClr val="tx1"/>
              </a:solidFill>
              <a:latin typeface="+mj-ea"/>
            </a:endParaRPr>
          </a:p>
          <a:p>
            <a:r>
              <a:rPr lang="ja-JP" altLang="en-US" sz="2000" dirty="0" smtClean="0">
                <a:solidFill>
                  <a:schemeClr val="tx1"/>
                </a:solidFill>
                <a:latin typeface="+mj-ea"/>
              </a:rPr>
              <a:t>   交</a:t>
            </a:r>
            <a:r>
              <a:rPr lang="ja-JP" altLang="en-US" sz="2000" dirty="0">
                <a:solidFill>
                  <a:schemeClr val="tx1"/>
                </a:solidFill>
                <a:latin typeface="+mj-ea"/>
              </a:rPr>
              <a:t>流と婚活</a:t>
            </a:r>
            <a:r>
              <a:rPr lang="ja-JP" altLang="en-US" sz="2000" dirty="0" smtClean="0">
                <a:solidFill>
                  <a:schemeClr val="tx1"/>
                </a:solidFill>
                <a:latin typeface="+mj-ea"/>
              </a:rPr>
              <a:t>の</a:t>
            </a:r>
            <a:r>
              <a:rPr lang="ja-JP" altLang="en-US" sz="2000" dirty="0">
                <a:solidFill>
                  <a:schemeClr val="tx1"/>
                </a:solidFill>
                <a:latin typeface="+mj-ea"/>
              </a:rPr>
              <a:t>場</a:t>
            </a:r>
            <a:r>
              <a:rPr lang="ja-JP" altLang="en-US" sz="2000" dirty="0" smtClean="0">
                <a:solidFill>
                  <a:schemeClr val="tx1"/>
                </a:solidFill>
                <a:latin typeface="+mj-ea"/>
              </a:rPr>
              <a:t>を</a:t>
            </a:r>
            <a:r>
              <a:rPr lang="ja-JP" altLang="en-US" sz="2000" dirty="0">
                <a:solidFill>
                  <a:schemeClr val="tx1"/>
                </a:solidFill>
                <a:latin typeface="+mj-ea"/>
              </a:rPr>
              <a:t>提供し、相手を探すこと</a:t>
            </a:r>
            <a:endParaRPr lang="en-US" altLang="ja-JP" sz="2000" dirty="0">
              <a:solidFill>
                <a:schemeClr val="tx1"/>
              </a:solidFill>
              <a:latin typeface="+mj-ea"/>
            </a:endParaRPr>
          </a:p>
          <a:p>
            <a:r>
              <a:rPr lang="en-US" altLang="ja-JP" sz="2000" dirty="0">
                <a:solidFill>
                  <a:schemeClr val="tx1"/>
                </a:solidFill>
                <a:latin typeface="+mj-ea"/>
              </a:rPr>
              <a:t>   </a:t>
            </a:r>
            <a:r>
              <a:rPr lang="ja-JP" altLang="en-US" sz="2000" dirty="0" smtClean="0">
                <a:solidFill>
                  <a:schemeClr val="tx1"/>
                </a:solidFill>
                <a:latin typeface="+mj-ea"/>
              </a:rPr>
              <a:t>中</a:t>
            </a:r>
            <a:r>
              <a:rPr lang="ja-JP" altLang="en-US" sz="2000" dirty="0">
                <a:solidFill>
                  <a:schemeClr val="tx1"/>
                </a:solidFill>
                <a:latin typeface="+mj-ea"/>
              </a:rPr>
              <a:t>高年・シニア</a:t>
            </a:r>
            <a:r>
              <a:rPr lang="ja-JP" altLang="en-US" sz="2000" dirty="0" smtClean="0">
                <a:solidFill>
                  <a:schemeClr val="tx1"/>
                </a:solidFill>
                <a:latin typeface="+mj-ea"/>
              </a:rPr>
              <a:t>の</a:t>
            </a:r>
            <a:r>
              <a:rPr lang="ja-JP" altLang="en-US" sz="2000" dirty="0">
                <a:solidFill>
                  <a:schemeClr val="tx1"/>
                </a:solidFill>
                <a:latin typeface="+mj-ea"/>
              </a:rPr>
              <a:t>ヘルス</a:t>
            </a:r>
            <a:r>
              <a:rPr lang="ja-JP" altLang="en-US" sz="2000" dirty="0" smtClean="0">
                <a:solidFill>
                  <a:schemeClr val="tx1"/>
                </a:solidFill>
                <a:latin typeface="+mj-ea"/>
              </a:rPr>
              <a:t>ケア</a:t>
            </a:r>
            <a:r>
              <a:rPr lang="ja-JP" altLang="en-US" sz="2000" dirty="0">
                <a:solidFill>
                  <a:schemeClr val="tx1"/>
                </a:solidFill>
                <a:latin typeface="+mj-ea"/>
              </a:rPr>
              <a:t>、社会</a:t>
            </a:r>
            <a:r>
              <a:rPr lang="ja-JP" altLang="en-US" sz="2000" dirty="0" smtClean="0">
                <a:solidFill>
                  <a:schemeClr val="tx1"/>
                </a:solidFill>
                <a:latin typeface="+mj-ea"/>
              </a:rPr>
              <a:t>参加機会の提供</a:t>
            </a:r>
            <a:endParaRPr lang="ja-JP" altLang="en-US" sz="2000" dirty="0">
              <a:solidFill>
                <a:schemeClr val="tx1"/>
              </a:solidFill>
              <a:latin typeface="+mj-ea"/>
            </a:endParaRPr>
          </a:p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" name="한쪽 모서리가 잘린 사각형 18"/>
          <p:cNvSpPr/>
          <p:nvPr/>
        </p:nvSpPr>
        <p:spPr>
          <a:xfrm>
            <a:off x="438659" y="5157192"/>
            <a:ext cx="1253021" cy="936104"/>
          </a:xfrm>
          <a:prstGeom prst="snip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600" dirty="0">
                <a:solidFill>
                  <a:schemeClr val="tx1"/>
                </a:solidFill>
                <a:latin typeface="+mj-ea"/>
              </a:rPr>
              <a:t>どこで</a:t>
            </a:r>
            <a:endParaRPr lang="ko-KR" altLang="en-US" sz="2600" b="1" dirty="0">
              <a:solidFill>
                <a:schemeClr val="tx1"/>
              </a:solidFill>
            </a:endParaRPr>
          </a:p>
        </p:txBody>
      </p:sp>
      <p:sp>
        <p:nvSpPr>
          <p:cNvPr id="11" name="직사각형 19"/>
          <p:cNvSpPr/>
          <p:nvPr/>
        </p:nvSpPr>
        <p:spPr>
          <a:xfrm>
            <a:off x="1763687" y="5157192"/>
            <a:ext cx="6854999" cy="9361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 smtClean="0">
                <a:solidFill>
                  <a:schemeClr val="tx1"/>
                </a:solidFill>
                <a:latin typeface="+mj-ea"/>
              </a:rPr>
              <a:t>   東京都</a:t>
            </a:r>
            <a:endParaRPr lang="ko-KR" altLang="en-US" sz="2000" dirty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12" name="직사각형 12"/>
          <p:cNvSpPr/>
          <p:nvPr/>
        </p:nvSpPr>
        <p:spPr>
          <a:xfrm>
            <a:off x="924679" y="1506913"/>
            <a:ext cx="7434860" cy="1008112"/>
          </a:xfrm>
          <a:prstGeom prst="rect">
            <a:avLst/>
          </a:prstGeom>
          <a:noFill/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13" name="직선 연결선 8"/>
          <p:cNvCxnSpPr/>
          <p:nvPr/>
        </p:nvCxnSpPr>
        <p:spPr>
          <a:xfrm>
            <a:off x="438659" y="894248"/>
            <a:ext cx="79208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텍스트 개체 틀 6"/>
          <p:cNvSpPr txBox="1">
            <a:spLocks/>
          </p:cNvSpPr>
          <p:nvPr/>
        </p:nvSpPr>
        <p:spPr>
          <a:xfrm>
            <a:off x="5801228" y="6694912"/>
            <a:ext cx="334277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00" b="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Copyright©2016-2017  Develop of gimmick All Rights Reserved.</a:t>
            </a:r>
          </a:p>
        </p:txBody>
      </p:sp>
      <p:sp>
        <p:nvSpPr>
          <p:cNvPr id="15" name="텍스트 개체 틀 6"/>
          <p:cNvSpPr txBox="1">
            <a:spLocks/>
          </p:cNvSpPr>
          <p:nvPr/>
        </p:nvSpPr>
        <p:spPr>
          <a:xfrm>
            <a:off x="438659" y="253423"/>
            <a:ext cx="7920880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>
                <a:solidFill>
                  <a:schemeClr val="tx1"/>
                </a:solidFill>
              </a:rPr>
              <a:t>1.</a:t>
            </a:r>
            <a:r>
              <a:rPr lang="ja-JP" altLang="en-US" dirty="0" smtClean="0">
                <a:solidFill>
                  <a:schemeClr val="tx1"/>
                </a:solidFill>
              </a:rPr>
              <a:t>事業の</a:t>
            </a:r>
            <a:r>
              <a:rPr lang="ja-JP" altLang="en-US" dirty="0">
                <a:solidFill>
                  <a:schemeClr val="tx1"/>
                </a:solidFill>
              </a:rPr>
              <a:t>概要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-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ja-JP" altLang="en-US" sz="2400" dirty="0" smtClean="0">
                <a:solidFill>
                  <a:schemeClr val="tx1"/>
                </a:solidFill>
              </a:rPr>
              <a:t>事業のテーマ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endParaRPr lang="en-US" altLang="ja-JP" sz="1800" b="0" dirty="0" smtClean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8359539" y="453230"/>
            <a:ext cx="874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+mj-ea"/>
              </a:rPr>
              <a:t>02/15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2793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44"/>
          <p:cNvGrpSpPr/>
          <p:nvPr/>
        </p:nvGrpSpPr>
        <p:grpSpPr>
          <a:xfrm>
            <a:off x="1556242" y="1601125"/>
            <a:ext cx="6077608" cy="2956609"/>
            <a:chOff x="3082643" y="1513915"/>
            <a:chExt cx="6077608" cy="1433608"/>
          </a:xfrm>
        </p:grpSpPr>
        <p:sp>
          <p:nvSpPr>
            <p:cNvPr id="5" name="Rectangle 3"/>
            <p:cNvSpPr txBox="1">
              <a:spLocks noChangeArrowheads="1"/>
            </p:cNvSpPr>
            <p:nvPr/>
          </p:nvSpPr>
          <p:spPr bwMode="auto">
            <a:xfrm>
              <a:off x="3082643" y="2024502"/>
              <a:ext cx="6077608" cy="923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ja-JP" altLang="en-US" sz="2400" b="1" dirty="0" smtClean="0">
                  <a:latin typeface="+mj-ea"/>
                  <a:ea typeface="+mj-ea"/>
                  <a:cs typeface="Tahoma" pitchFamily="34" charset="0"/>
                </a:rPr>
                <a:t>カ</a:t>
              </a:r>
              <a:r>
                <a:rPr lang="ja-JP" altLang="en-US" sz="2400" b="1" dirty="0">
                  <a:latin typeface="+mj-ea"/>
                  <a:ea typeface="+mj-ea"/>
                  <a:cs typeface="Tahoma" pitchFamily="34" charset="0"/>
                </a:rPr>
                <a:t>ルペ　</a:t>
              </a:r>
              <a:r>
                <a:rPr lang="ja-JP" altLang="en-US" sz="2400" b="1" dirty="0" smtClean="0">
                  <a:latin typeface="+mj-ea"/>
                  <a:ea typeface="+mj-ea"/>
                  <a:cs typeface="Tahoma" pitchFamily="34" charset="0"/>
                </a:rPr>
                <a:t> デ</a:t>
              </a:r>
              <a:r>
                <a:rPr lang="ja-JP" altLang="en-US" sz="2400" b="1" dirty="0">
                  <a:latin typeface="+mj-ea"/>
                  <a:ea typeface="+mj-ea"/>
                  <a:cs typeface="Tahoma" pitchFamily="34" charset="0"/>
                </a:rPr>
                <a:t>ィエ</a:t>
              </a:r>
              <a:r>
                <a:rPr lang="ja-JP" altLang="en-US" sz="2400" b="1" dirty="0" smtClean="0">
                  <a:latin typeface="+mj-ea"/>
                  <a:ea typeface="+mj-ea"/>
                  <a:cs typeface="Tahoma" pitchFamily="34" charset="0"/>
                </a:rPr>
                <a:t>ム</a:t>
              </a:r>
              <a:endParaRPr lang="en-US" altLang="ja-JP" sz="2400" b="1" dirty="0" smtClean="0">
                <a:latin typeface="+mj-ea"/>
                <a:ea typeface="+mj-ea"/>
                <a:cs typeface="Tahoma" pitchFamily="34" charset="0"/>
              </a:endParaRPr>
            </a:p>
            <a:p>
              <a:pPr algn="ctr">
                <a:lnSpc>
                  <a:spcPct val="110000"/>
                </a:lnSpc>
              </a:pPr>
              <a:endParaRPr lang="ja-JP" altLang="en-US" sz="1100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algn="ctr">
                <a:lnSpc>
                  <a:spcPct val="110000"/>
                </a:lnSpc>
              </a:pPr>
              <a:r>
                <a:rPr lang="en-US" altLang="ja-JP" sz="2000" dirty="0" smtClean="0">
                  <a:latin typeface="+mj-ea"/>
                  <a:ea typeface="+mj-ea"/>
                  <a:cs typeface="Tahoma" pitchFamily="34" charset="0"/>
                </a:rPr>
                <a:t>(</a:t>
              </a:r>
              <a:r>
                <a:rPr lang="ja-JP" altLang="en-US" sz="2000" dirty="0" smtClean="0">
                  <a:latin typeface="+mj-ea"/>
                  <a:ea typeface="+mj-ea"/>
                  <a:cs typeface="Tahoma" pitchFamily="34" charset="0"/>
                </a:rPr>
                <a:t>ラ</a:t>
              </a:r>
              <a:r>
                <a:rPr lang="ja-JP" altLang="en-US" sz="2000" dirty="0">
                  <a:latin typeface="+mj-ea"/>
                  <a:ea typeface="+mj-ea"/>
                  <a:cs typeface="Tahoma" pitchFamily="34" charset="0"/>
                </a:rPr>
                <a:t>テン</a:t>
              </a:r>
              <a:r>
                <a:rPr lang="ja-JP" altLang="en-US" sz="2000" dirty="0" smtClean="0">
                  <a:latin typeface="+mj-ea"/>
                  <a:ea typeface="+mj-ea"/>
                  <a:cs typeface="Tahoma" pitchFamily="34" charset="0"/>
                </a:rPr>
                <a:t>語</a:t>
              </a:r>
              <a:r>
                <a:rPr lang="en-US" altLang="ja-JP" sz="2000" dirty="0" smtClean="0">
                  <a:latin typeface="+mj-ea"/>
                  <a:ea typeface="+mj-ea"/>
                  <a:cs typeface="Tahoma" pitchFamily="34" charset="0"/>
                </a:rPr>
                <a:t>)</a:t>
              </a:r>
            </a:p>
            <a:p>
              <a:pPr algn="ctr">
                <a:lnSpc>
                  <a:spcPct val="110000"/>
                </a:lnSpc>
              </a:pPr>
              <a:endParaRPr lang="en-US" altLang="ja-JP" sz="24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Tahoma" pitchFamily="34" charset="0"/>
              </a:endParaRPr>
            </a:p>
            <a:p>
              <a:pPr algn="ctr">
                <a:lnSpc>
                  <a:spcPct val="110000"/>
                </a:lnSpc>
              </a:pPr>
              <a:r>
                <a:rPr lang="ja-JP" altLang="en-US" sz="2800" b="1" dirty="0" smtClean="0">
                  <a:solidFill>
                    <a:schemeClr val="accent6">
                      <a:lumMod val="7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現</a:t>
              </a:r>
              <a:r>
                <a:rPr lang="ja-JP" altLang="en-US" sz="2800" b="1" dirty="0">
                  <a:solidFill>
                    <a:schemeClr val="accent6">
                      <a:lumMod val="7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在を楽しめ、この日を捕えよ</a:t>
              </a:r>
              <a:endParaRPr lang="en-US" altLang="ko-KR" sz="28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Tahoma" pitchFamily="34" charset="0"/>
              </a:endParaRPr>
            </a:p>
          </p:txBody>
        </p:sp>
        <p:sp>
          <p:nvSpPr>
            <p:cNvPr id="6" name="Rectangle 3"/>
            <p:cNvSpPr txBox="1">
              <a:spLocks noChangeArrowheads="1"/>
            </p:cNvSpPr>
            <p:nvPr/>
          </p:nvSpPr>
          <p:spPr bwMode="auto">
            <a:xfrm>
              <a:off x="3716588" y="1513915"/>
              <a:ext cx="4763627" cy="4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altLang="ja-JP" sz="6000" b="1" cap="all" dirty="0">
                  <a:ln w="0">
                    <a:solidFill>
                      <a:schemeClr val="tx1"/>
                    </a:solidFill>
                  </a:ln>
                  <a:solidFill>
                    <a:schemeClr val="tx1">
                      <a:lumMod val="85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+mj-ea"/>
                  <a:ea typeface="+mj-ea"/>
                </a:rPr>
                <a:t>Carpe Diem</a:t>
              </a:r>
              <a:endParaRPr lang="en-US" altLang="ko-KR" sz="6000" b="1" cap="all" dirty="0">
                <a:ln w="0">
                  <a:solidFill>
                    <a:schemeClr val="tx1"/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ea"/>
                <a:ea typeface="+mj-ea"/>
                <a:cs typeface="Tahoma" pitchFamily="34" charset="0"/>
              </a:endParaRPr>
            </a:p>
          </p:txBody>
        </p:sp>
      </p:grpSp>
      <p:sp>
        <p:nvSpPr>
          <p:cNvPr id="8" name="TextBox 1"/>
          <p:cNvSpPr txBox="1"/>
          <p:nvPr/>
        </p:nvSpPr>
        <p:spPr>
          <a:xfrm>
            <a:off x="1556242" y="5101153"/>
            <a:ext cx="649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 ➨</a:t>
            </a:r>
            <a:endParaRPr lang="en-US" altLang="ja-JP" sz="2000" b="1" dirty="0" smtClean="0">
              <a:latin typeface="Arial Unicode MS"/>
              <a:ea typeface="Arial Unicode MS"/>
              <a:cs typeface="Arial Unicode MS"/>
            </a:endParaRPr>
          </a:p>
        </p:txBody>
      </p:sp>
      <p:cxnSp>
        <p:nvCxnSpPr>
          <p:cNvPr id="10" name="직선 연결선 8"/>
          <p:cNvCxnSpPr/>
          <p:nvPr/>
        </p:nvCxnSpPr>
        <p:spPr>
          <a:xfrm>
            <a:off x="438659" y="894248"/>
            <a:ext cx="79208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텍스트 개체 틀 6"/>
          <p:cNvSpPr txBox="1">
            <a:spLocks/>
          </p:cNvSpPr>
          <p:nvPr/>
        </p:nvSpPr>
        <p:spPr>
          <a:xfrm>
            <a:off x="5801228" y="6694912"/>
            <a:ext cx="334277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00" b="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Copyright©2016-2017  Develop of gimmick All Rights Reserved.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2123381" y="5029499"/>
            <a:ext cx="7703326" cy="943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0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ahoma" pitchFamily="34" charset="0"/>
              </a:rPr>
              <a:t>新しい人生の機会と楽しい生活のサポートを</a:t>
            </a:r>
            <a:endParaRPr lang="en-US" altLang="ja-JP" sz="2000" b="1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ahoma" pitchFamily="34" charset="0"/>
              </a:rPr>
              <a:t>お客様たちに提供することを表したサイト名</a:t>
            </a:r>
            <a:endParaRPr lang="en-US" altLang="ko-KR" sz="2000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Tahoma" pitchFamily="34" charset="0"/>
            </a:endParaRPr>
          </a:p>
        </p:txBody>
      </p:sp>
      <p:sp>
        <p:nvSpPr>
          <p:cNvPr id="12" name="텍스트 개체 틀 6"/>
          <p:cNvSpPr txBox="1">
            <a:spLocks/>
          </p:cNvSpPr>
          <p:nvPr/>
        </p:nvSpPr>
        <p:spPr>
          <a:xfrm>
            <a:off x="438659" y="253423"/>
            <a:ext cx="7920880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chemeClr val="tx1"/>
                </a:solidFill>
              </a:rPr>
              <a:t>1</a:t>
            </a:r>
            <a:r>
              <a:rPr lang="en-US" altLang="ja-JP" dirty="0" smtClean="0">
                <a:solidFill>
                  <a:schemeClr val="tx1"/>
                </a:solidFill>
              </a:rPr>
              <a:t>.</a:t>
            </a:r>
            <a:r>
              <a:rPr lang="ja-JP" altLang="en-US" dirty="0" smtClean="0">
                <a:solidFill>
                  <a:schemeClr val="tx1"/>
                </a:solidFill>
              </a:rPr>
              <a:t>事業の概要 </a:t>
            </a:r>
            <a:r>
              <a:rPr lang="en-US" altLang="ja-JP" dirty="0">
                <a:solidFill>
                  <a:schemeClr val="tx1"/>
                </a:solidFill>
              </a:rPr>
              <a:t>-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ja-JP" altLang="en-US" sz="2400" dirty="0" smtClean="0">
                <a:solidFill>
                  <a:schemeClr val="tx1"/>
                </a:solidFill>
              </a:rPr>
              <a:t>サイト名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endParaRPr lang="en-US" altLang="ja-JP" sz="1800" b="0" dirty="0" smtClean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8359539" y="453230"/>
            <a:ext cx="874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+mj-ea"/>
              </a:rPr>
              <a:t>03/15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7787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119376" y="1366316"/>
            <a:ext cx="4922927" cy="63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ja-JP" altLang="en-US" sz="3200" dirty="0">
                <a:latin typeface="+mj-ea"/>
                <a:ea typeface="+mj-ea"/>
                <a:cs typeface="Tahoma" pitchFamily="34" charset="0"/>
              </a:rPr>
              <a:t>中高年</a:t>
            </a:r>
            <a:r>
              <a:rPr lang="ja-JP" altLang="en-US" sz="3200" dirty="0" smtClean="0">
                <a:latin typeface="+mj-ea"/>
                <a:ea typeface="+mj-ea"/>
                <a:cs typeface="Tahoma" pitchFamily="34" charset="0"/>
              </a:rPr>
              <a:t>のニーズは？</a:t>
            </a:r>
            <a:endParaRPr lang="en-US" altLang="ko-KR" sz="3200" dirty="0">
              <a:latin typeface="+mj-ea"/>
              <a:ea typeface="+mj-ea"/>
              <a:cs typeface="Tahoma" pitchFamily="34" charset="0"/>
            </a:endParaRPr>
          </a:p>
        </p:txBody>
      </p:sp>
      <p:sp>
        <p:nvSpPr>
          <p:cNvPr id="22" name="텍스트 개체 틀 6"/>
          <p:cNvSpPr txBox="1">
            <a:spLocks/>
          </p:cNvSpPr>
          <p:nvPr/>
        </p:nvSpPr>
        <p:spPr>
          <a:xfrm>
            <a:off x="5801228" y="6694912"/>
            <a:ext cx="334277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00" b="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Copyright©2016-2017  Develop of gimmick All Rights Reserved.</a:t>
            </a:r>
          </a:p>
        </p:txBody>
      </p:sp>
      <p:cxnSp>
        <p:nvCxnSpPr>
          <p:cNvPr id="19" name="직선 연결선 8"/>
          <p:cNvCxnSpPr/>
          <p:nvPr/>
        </p:nvCxnSpPr>
        <p:spPr>
          <a:xfrm>
            <a:off x="438659" y="894248"/>
            <a:ext cx="79208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텍스트 개체 틀 6"/>
          <p:cNvSpPr txBox="1">
            <a:spLocks/>
          </p:cNvSpPr>
          <p:nvPr/>
        </p:nvSpPr>
        <p:spPr>
          <a:xfrm>
            <a:off x="438659" y="253423"/>
            <a:ext cx="7920880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chemeClr val="tx1"/>
                </a:solidFill>
              </a:rPr>
              <a:t>2</a:t>
            </a:r>
            <a:r>
              <a:rPr lang="en-US" altLang="ja-JP" dirty="0" smtClean="0">
                <a:solidFill>
                  <a:schemeClr val="tx1"/>
                </a:solidFill>
              </a:rPr>
              <a:t>.</a:t>
            </a:r>
            <a:r>
              <a:rPr lang="ja-JP" altLang="en-US" dirty="0" smtClean="0">
                <a:solidFill>
                  <a:schemeClr val="tx1"/>
                </a:solidFill>
              </a:rPr>
              <a:t>事業の</a:t>
            </a:r>
            <a:r>
              <a:rPr lang="ja-JP" altLang="en-US" dirty="0">
                <a:solidFill>
                  <a:schemeClr val="tx1"/>
                </a:solidFill>
              </a:rPr>
              <a:t>背景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</a:rPr>
              <a:t>-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ja-JP" altLang="en-US" sz="2400" dirty="0">
                <a:solidFill>
                  <a:schemeClr val="tx1"/>
                </a:solidFill>
              </a:rPr>
              <a:t>中高年</a:t>
            </a:r>
            <a:r>
              <a:rPr lang="ja-JP" altLang="en-US" sz="2400" dirty="0" smtClean="0">
                <a:solidFill>
                  <a:schemeClr val="tx1"/>
                </a:solidFill>
              </a:rPr>
              <a:t>ニーズ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endParaRPr lang="en-US" altLang="ja-JP" sz="1800" b="0" dirty="0" smtClean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27" name="직사각형 9"/>
          <p:cNvSpPr/>
          <p:nvPr/>
        </p:nvSpPr>
        <p:spPr>
          <a:xfrm>
            <a:off x="573950" y="2726490"/>
            <a:ext cx="8064896" cy="372116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aphicFrame>
        <p:nvGraphicFramePr>
          <p:cNvPr id="26" name="グラフ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149272"/>
              </p:ext>
            </p:extLst>
          </p:nvPr>
        </p:nvGraphicFramePr>
        <p:xfrm>
          <a:off x="2119376" y="3012545"/>
          <a:ext cx="4732146" cy="3486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3999453" y="3515735"/>
            <a:ext cx="971991" cy="36003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ja-JP" altLang="en-US" dirty="0" smtClean="0">
                <a:latin typeface="+mj-ea"/>
                <a:ea typeface="+mj-ea"/>
                <a:cs typeface="Tahoma" pitchFamily="34" charset="0"/>
              </a:rPr>
              <a:t>死別</a:t>
            </a:r>
            <a:endParaRPr lang="en-US" altLang="ko-KR" dirty="0">
              <a:latin typeface="+mj-ea"/>
              <a:ea typeface="+mj-ea"/>
              <a:cs typeface="Tahoma" pitchFamily="34" charset="0"/>
            </a:endParaRP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3999452" y="4575680"/>
            <a:ext cx="971991" cy="36003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ja-JP" altLang="en-US" dirty="0">
                <a:latin typeface="+mj-ea"/>
                <a:ea typeface="+mj-ea"/>
                <a:cs typeface="Tahoma" pitchFamily="34" charset="0"/>
              </a:rPr>
              <a:t>離</a:t>
            </a:r>
            <a:r>
              <a:rPr lang="ja-JP" altLang="en-US" dirty="0" smtClean="0">
                <a:latin typeface="+mj-ea"/>
                <a:ea typeface="+mj-ea"/>
                <a:cs typeface="Tahoma" pitchFamily="34" charset="0"/>
              </a:rPr>
              <a:t>別</a:t>
            </a:r>
            <a:endParaRPr lang="en-US" altLang="ko-KR" dirty="0">
              <a:latin typeface="+mj-ea"/>
              <a:ea typeface="+mj-ea"/>
              <a:cs typeface="Tahoma" pitchFamily="34" charset="0"/>
            </a:endParaRP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3075188" y="6135553"/>
            <a:ext cx="6233076" cy="270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ja-JP" altLang="en-US" sz="1200" dirty="0">
                <a:latin typeface="+mj-ea"/>
                <a:ea typeface="+mj-ea"/>
                <a:cs typeface="Tahoma" pitchFamily="34" charset="0"/>
              </a:rPr>
              <a:t>（出典：平成</a:t>
            </a:r>
            <a:r>
              <a:rPr lang="en-US" altLang="ja-JP" sz="1200" dirty="0">
                <a:latin typeface="+mj-ea"/>
                <a:ea typeface="+mj-ea"/>
                <a:cs typeface="Tahoma" pitchFamily="34" charset="0"/>
              </a:rPr>
              <a:t>27</a:t>
            </a:r>
            <a:r>
              <a:rPr lang="ja-JP" altLang="en-US" sz="1200" dirty="0">
                <a:latin typeface="+mj-ea"/>
                <a:ea typeface="+mj-ea"/>
                <a:cs typeface="Tahoma" pitchFamily="34" charset="0"/>
              </a:rPr>
              <a:t>年国勢調査　年齢階層別における未婚・既婚率</a:t>
            </a:r>
            <a:r>
              <a:rPr lang="ja-JP" altLang="en-US" sz="1200" dirty="0" smtClean="0">
                <a:latin typeface="+mj-ea"/>
                <a:ea typeface="+mj-ea"/>
                <a:cs typeface="Tahoma" pitchFamily="34" charset="0"/>
              </a:rPr>
              <a:t>）</a:t>
            </a:r>
            <a:endParaRPr lang="ja-JP" altLang="en-US" sz="1200" dirty="0">
              <a:latin typeface="+mj-ea"/>
              <a:ea typeface="+mj-ea"/>
              <a:cs typeface="Tahoma" pitchFamily="34" charset="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1223493" y="2968284"/>
            <a:ext cx="7382834" cy="397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ja-JP" dirty="0">
                <a:latin typeface="+mj-ea"/>
                <a:ea typeface="+mj-ea"/>
                <a:cs typeface="Tahoma" pitchFamily="34" charset="0"/>
              </a:rPr>
              <a:t>45</a:t>
            </a:r>
            <a:r>
              <a:rPr lang="ja-JP" altLang="en-US" dirty="0">
                <a:latin typeface="+mj-ea"/>
                <a:ea typeface="+mj-ea"/>
                <a:cs typeface="Tahoma" pitchFamily="34" charset="0"/>
              </a:rPr>
              <a:t>歳～</a:t>
            </a:r>
            <a:r>
              <a:rPr lang="en-US" altLang="ja-JP" dirty="0">
                <a:latin typeface="+mj-ea"/>
                <a:ea typeface="+mj-ea"/>
                <a:cs typeface="Tahoma" pitchFamily="34" charset="0"/>
              </a:rPr>
              <a:t>49</a:t>
            </a:r>
            <a:r>
              <a:rPr lang="ja-JP" altLang="en-US" dirty="0">
                <a:latin typeface="+mj-ea"/>
                <a:ea typeface="+mj-ea"/>
                <a:cs typeface="Tahoma" pitchFamily="34" charset="0"/>
              </a:rPr>
              <a:t>歳</a:t>
            </a:r>
            <a:r>
              <a:rPr lang="ja-JP" altLang="en-US" dirty="0" smtClean="0">
                <a:latin typeface="+mj-ea"/>
                <a:ea typeface="+mj-ea"/>
                <a:cs typeface="Tahoma" pitchFamily="34" charset="0"/>
              </a:rPr>
              <a:t>の男女約</a:t>
            </a:r>
            <a:r>
              <a:rPr lang="en-US" altLang="ja-JP" dirty="0">
                <a:latin typeface="+mj-ea"/>
                <a:ea typeface="+mj-ea"/>
                <a:cs typeface="Tahoma" pitchFamily="34" charset="0"/>
              </a:rPr>
              <a:t>3</a:t>
            </a:r>
            <a:r>
              <a:rPr lang="ja-JP" altLang="en-US" dirty="0">
                <a:latin typeface="+mj-ea"/>
                <a:ea typeface="+mj-ea"/>
                <a:cs typeface="Tahoma" pitchFamily="34" charset="0"/>
              </a:rPr>
              <a:t>割が</a:t>
            </a:r>
            <a:r>
              <a:rPr lang="ja-JP" altLang="en-US" dirty="0" smtClean="0">
                <a:latin typeface="+mj-ea"/>
                <a:ea typeface="+mj-ea"/>
                <a:cs typeface="Tahoma" pitchFamily="34" charset="0"/>
              </a:rPr>
              <a:t>独身？！</a:t>
            </a:r>
            <a:endParaRPr lang="en-US" altLang="ko-KR" dirty="0">
              <a:latin typeface="+mj-ea"/>
              <a:ea typeface="+mj-ea"/>
              <a:cs typeface="Tahoma" pitchFamily="34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670282" y="2086115"/>
            <a:ext cx="78722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kern="100" dirty="0" smtClean="0">
                <a:latin typeface="+mj-ea"/>
                <a:ea typeface="+mj-ea"/>
                <a:cs typeface="Times New Roman" panose="02020603050405020304" pitchFamily="18" charset="0"/>
              </a:rPr>
              <a:t>中</a:t>
            </a:r>
            <a:r>
              <a:rPr lang="ja-JP" altLang="ja-JP" kern="100" dirty="0">
                <a:latin typeface="+mj-ea"/>
                <a:ea typeface="+mj-ea"/>
                <a:cs typeface="Times New Roman" panose="02020603050405020304" pitchFamily="18" charset="0"/>
              </a:rPr>
              <a:t>高年になって寂しいと思っている人は</a:t>
            </a:r>
            <a:r>
              <a:rPr lang="en-US" altLang="ja-JP" kern="100" dirty="0">
                <a:latin typeface="+mj-ea"/>
                <a:ea typeface="+mj-ea"/>
                <a:cs typeface="Times New Roman" panose="02020603050405020304" pitchFamily="18" charset="0"/>
              </a:rPr>
              <a:t>6</a:t>
            </a:r>
            <a:r>
              <a:rPr lang="ja-JP" altLang="ja-JP" kern="100" dirty="0" smtClean="0">
                <a:latin typeface="+mj-ea"/>
                <a:ea typeface="+mj-ea"/>
                <a:cs typeface="Times New Roman" panose="02020603050405020304" pitchFamily="18" charset="0"/>
              </a:rPr>
              <a:t>割程</a:t>
            </a:r>
            <a:r>
              <a:rPr lang="ja-JP" altLang="ja-JP" kern="100" dirty="0">
                <a:latin typeface="+mj-ea"/>
                <a:ea typeface="+mj-ea"/>
                <a:cs typeface="Times New Roman" panose="02020603050405020304" pitchFamily="18" charset="0"/>
              </a:rPr>
              <a:t>居ることが分かって</a:t>
            </a:r>
            <a:r>
              <a:rPr lang="ja-JP" altLang="ja-JP" kern="100" dirty="0" smtClean="0">
                <a:latin typeface="+mj-ea"/>
                <a:ea typeface="+mj-ea"/>
                <a:cs typeface="Times New Roman" panose="02020603050405020304" pitchFamily="18" charset="0"/>
              </a:rPr>
              <a:t>い</a:t>
            </a:r>
            <a:r>
              <a:rPr lang="ja-JP" altLang="en-US" kern="100" dirty="0" smtClean="0">
                <a:latin typeface="+mj-ea"/>
                <a:ea typeface="+mj-ea"/>
                <a:cs typeface="Times New Roman" panose="02020603050405020304" pitchFamily="18" charset="0"/>
              </a:rPr>
              <a:t>る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8359539" y="453230"/>
            <a:ext cx="874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+mj-ea"/>
              </a:rPr>
              <a:t>04/15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45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9"/>
          <p:cNvSpPr/>
          <p:nvPr/>
        </p:nvSpPr>
        <p:spPr>
          <a:xfrm>
            <a:off x="573950" y="2726490"/>
            <a:ext cx="8064896" cy="372116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119376" y="1391033"/>
            <a:ext cx="4922927" cy="5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ja-JP" altLang="en-US" sz="3200" dirty="0" smtClean="0">
                <a:latin typeface="+mj-ea"/>
                <a:ea typeface="+mj-ea"/>
                <a:cs typeface="Tahoma" pitchFamily="34" charset="0"/>
              </a:rPr>
              <a:t>高齢者のニーズは？</a:t>
            </a:r>
            <a:endParaRPr lang="en-US" altLang="ko-KR" sz="3200" dirty="0">
              <a:latin typeface="+mj-ea"/>
              <a:ea typeface="+mj-ea"/>
              <a:cs typeface="Tahoma" pitchFamily="34" charset="0"/>
            </a:endParaRPr>
          </a:p>
        </p:txBody>
      </p:sp>
      <p:graphicFrame>
        <p:nvGraphicFramePr>
          <p:cNvPr id="10" name="차트 52"/>
          <p:cNvGraphicFramePr/>
          <p:nvPr>
            <p:extLst>
              <p:ext uri="{D42A27DB-BD31-4B8C-83A1-F6EECF244321}">
                <p14:modId xmlns:p14="http://schemas.microsoft.com/office/powerpoint/2010/main" val="2886413469"/>
              </p:ext>
            </p:extLst>
          </p:nvPr>
        </p:nvGraphicFramePr>
        <p:xfrm>
          <a:off x="-177195" y="3224864"/>
          <a:ext cx="4202390" cy="272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4072502" y="348603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お茶を飲む場所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093870" y="3948489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習い事、教えられる場所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093870" y="443143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健康や悩み事を相談ができる場所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093870" y="492619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友達と料理や食事のできる場所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072502" y="5367534"/>
            <a:ext cx="4314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子供、若者と食事したり話のできる場所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11560" y="2843644"/>
            <a:ext cx="7228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kern="100" dirty="0">
                <a:latin typeface="+mj-ea"/>
                <a:cs typeface="Times New Roman" panose="02020603050405020304" pitchFamily="18" charset="0"/>
              </a:rPr>
              <a:t>Ｑ</a:t>
            </a:r>
            <a:r>
              <a:rPr lang="en-US" altLang="ja-JP" kern="100" dirty="0" smtClean="0">
                <a:latin typeface="+mj-ea"/>
                <a:cs typeface="Times New Roman" panose="02020603050405020304" pitchFamily="18" charset="0"/>
              </a:rPr>
              <a:t>. </a:t>
            </a:r>
            <a:r>
              <a:rPr kumimoji="1" lang="ja-JP" altLang="en-US" dirty="0" smtClean="0">
                <a:latin typeface="+mj-ea"/>
                <a:ea typeface="+mj-ea"/>
              </a:rPr>
              <a:t>身近にあるといいと思うもの、あって良かったと思うものは？</a:t>
            </a:r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109134" y="6044167"/>
            <a:ext cx="7628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kern="100" dirty="0" smtClean="0">
                <a:latin typeface="+mj-ea"/>
                <a:cs typeface="Times New Roman" panose="02020603050405020304" pitchFamily="18" charset="0"/>
              </a:rPr>
              <a:t>（</a:t>
            </a:r>
            <a:r>
              <a:rPr lang="ja-JP" altLang="ja-JP" sz="1200" kern="100" dirty="0" smtClean="0">
                <a:latin typeface="+mj-ea"/>
                <a:cs typeface="Times New Roman" panose="02020603050405020304" pitchFamily="18" charset="0"/>
              </a:rPr>
              <a:t>出典</a:t>
            </a:r>
            <a:r>
              <a:rPr lang="ja-JP" altLang="ja-JP" sz="1200" kern="100" dirty="0">
                <a:latin typeface="+mj-ea"/>
                <a:cs typeface="Times New Roman" panose="02020603050405020304" pitchFamily="18" charset="0"/>
              </a:rPr>
              <a:t>：平成</a:t>
            </a:r>
            <a:r>
              <a:rPr lang="en-US" altLang="ja-JP" sz="1200" kern="100" dirty="0">
                <a:latin typeface="+mj-ea"/>
                <a:cs typeface="Times New Roman" panose="02020603050405020304" pitchFamily="18" charset="0"/>
              </a:rPr>
              <a:t>23</a:t>
            </a:r>
            <a:r>
              <a:rPr lang="ja-JP" altLang="ja-JP" sz="1200" kern="100" dirty="0">
                <a:latin typeface="+mj-ea"/>
                <a:cs typeface="Times New Roman" panose="02020603050405020304" pitchFamily="18" charset="0"/>
              </a:rPr>
              <a:t>年　商工会議所・中小企業相談所　高齢者が求める製品・</a:t>
            </a:r>
            <a:r>
              <a:rPr lang="ja-JP" altLang="ja-JP" sz="1200" kern="100" dirty="0" smtClean="0">
                <a:latin typeface="+mj-ea"/>
                <a:cs typeface="Times New Roman" panose="02020603050405020304" pitchFamily="18" charset="0"/>
              </a:rPr>
              <a:t>サービスニーズ</a:t>
            </a:r>
            <a:r>
              <a:rPr lang="ja-JP" altLang="en-US" sz="1200" kern="100" dirty="0" smtClean="0">
                <a:latin typeface="+mj-ea"/>
                <a:cs typeface="Times New Roman" panose="02020603050405020304" pitchFamily="18" charset="0"/>
              </a:rPr>
              <a:t>　</a:t>
            </a:r>
            <a:r>
              <a:rPr lang="ja-JP" altLang="en-US" sz="1050" kern="100" dirty="0" smtClean="0">
                <a:latin typeface="+mj-ea"/>
                <a:cs typeface="Times New Roman" panose="02020603050405020304" pitchFamily="18" charset="0"/>
              </a:rPr>
              <a:t>対象：</a:t>
            </a:r>
            <a:r>
              <a:rPr lang="en-US" altLang="ja-JP" sz="1050" kern="100" dirty="0" smtClean="0">
                <a:latin typeface="+mj-ea"/>
                <a:cs typeface="Times New Roman" panose="02020603050405020304" pitchFamily="18" charset="0"/>
              </a:rPr>
              <a:t>65</a:t>
            </a:r>
            <a:r>
              <a:rPr lang="ja-JP" altLang="en-US" sz="1050" kern="100" dirty="0" smtClean="0">
                <a:latin typeface="+mj-ea"/>
                <a:cs typeface="Times New Roman" panose="02020603050405020304" pitchFamily="18" charset="0"/>
              </a:rPr>
              <a:t>歳以上</a:t>
            </a:r>
            <a:r>
              <a:rPr lang="ja-JP" altLang="en-US" sz="1200" kern="100" dirty="0" smtClean="0">
                <a:latin typeface="+mj-ea"/>
                <a:cs typeface="Times New Roman" panose="02020603050405020304" pitchFamily="18" charset="0"/>
              </a:rPr>
              <a:t>）</a:t>
            </a:r>
            <a:endParaRPr kumimoji="1" lang="ja-JP" altLang="en-US" sz="1200" dirty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2144934" y="2096071"/>
            <a:ext cx="4922927" cy="397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ja-JP" altLang="en-US" dirty="0" smtClean="0">
                <a:latin typeface="+mj-ea"/>
                <a:ea typeface="+mj-ea"/>
                <a:cs typeface="Tahoma" pitchFamily="34" charset="0"/>
              </a:rPr>
              <a:t>交流できる場所や機会を求めている声が多い</a:t>
            </a:r>
            <a:endParaRPr lang="en-US" altLang="ko-KR" dirty="0">
              <a:latin typeface="+mj-ea"/>
              <a:ea typeface="+mj-ea"/>
              <a:cs typeface="Tahoma" pitchFamily="34" charset="0"/>
            </a:endParaRPr>
          </a:p>
        </p:txBody>
      </p:sp>
      <p:sp>
        <p:nvSpPr>
          <p:cNvPr id="22" name="텍스트 개체 틀 6"/>
          <p:cNvSpPr txBox="1">
            <a:spLocks/>
          </p:cNvSpPr>
          <p:nvPr/>
        </p:nvSpPr>
        <p:spPr>
          <a:xfrm>
            <a:off x="5801228" y="6694912"/>
            <a:ext cx="334277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00" b="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Copyright©2016-2017  Develop of gimmick All Rights Reserved.</a:t>
            </a:r>
          </a:p>
        </p:txBody>
      </p:sp>
      <p:cxnSp>
        <p:nvCxnSpPr>
          <p:cNvPr id="19" name="직선 연결선 8"/>
          <p:cNvCxnSpPr/>
          <p:nvPr/>
        </p:nvCxnSpPr>
        <p:spPr>
          <a:xfrm>
            <a:off x="438659" y="894248"/>
            <a:ext cx="79208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텍스트 개체 틀 6"/>
          <p:cNvSpPr txBox="1">
            <a:spLocks/>
          </p:cNvSpPr>
          <p:nvPr/>
        </p:nvSpPr>
        <p:spPr>
          <a:xfrm>
            <a:off x="438659" y="253423"/>
            <a:ext cx="7920880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chemeClr val="tx1"/>
                </a:solidFill>
              </a:rPr>
              <a:t>2</a:t>
            </a:r>
            <a:r>
              <a:rPr lang="en-US" altLang="ja-JP" dirty="0" smtClean="0">
                <a:solidFill>
                  <a:schemeClr val="tx1"/>
                </a:solidFill>
              </a:rPr>
              <a:t>.</a:t>
            </a:r>
            <a:r>
              <a:rPr lang="ja-JP" altLang="en-US" dirty="0" smtClean="0">
                <a:solidFill>
                  <a:schemeClr val="tx1"/>
                </a:solidFill>
              </a:rPr>
              <a:t>事業の</a:t>
            </a:r>
            <a:r>
              <a:rPr lang="ja-JP" altLang="en-US" dirty="0">
                <a:solidFill>
                  <a:schemeClr val="tx1"/>
                </a:solidFill>
              </a:rPr>
              <a:t>背景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</a:rPr>
              <a:t>-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ja-JP" altLang="en-US" sz="2400" dirty="0" smtClean="0">
                <a:solidFill>
                  <a:schemeClr val="tx1"/>
                </a:solidFill>
              </a:rPr>
              <a:t>高齢者ニーズ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endParaRPr lang="en-US" altLang="ja-JP" sz="1800" b="0" dirty="0" smtClean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8359539" y="453230"/>
            <a:ext cx="874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+mj-ea"/>
              </a:rPr>
              <a:t>05/15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4405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7"/>
          <p:cNvSpPr/>
          <p:nvPr/>
        </p:nvSpPr>
        <p:spPr>
          <a:xfrm>
            <a:off x="251520" y="2456202"/>
            <a:ext cx="8640960" cy="399713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C000"/>
              </a:solidFill>
            </a:endParaRPr>
          </a:p>
        </p:txBody>
      </p:sp>
      <p:grpSp>
        <p:nvGrpSpPr>
          <p:cNvPr id="5" name="그룹 22"/>
          <p:cNvGrpSpPr/>
          <p:nvPr/>
        </p:nvGrpSpPr>
        <p:grpSpPr>
          <a:xfrm>
            <a:off x="251520" y="1209525"/>
            <a:ext cx="8136901" cy="1826886"/>
            <a:chOff x="3293406" y="1254372"/>
            <a:chExt cx="5450553" cy="874471"/>
          </a:xfrm>
        </p:grpSpPr>
        <p:sp>
          <p:nvSpPr>
            <p:cNvPr id="6" name="Rectangle 3"/>
            <p:cNvSpPr txBox="1">
              <a:spLocks noChangeArrowheads="1"/>
            </p:cNvSpPr>
            <p:nvPr/>
          </p:nvSpPr>
          <p:spPr bwMode="auto">
            <a:xfrm>
              <a:off x="3341644" y="1956629"/>
              <a:ext cx="4099974" cy="172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ja-JP" altLang="en-US" kern="100" dirty="0" smtClean="0">
                  <a:latin typeface="+mj-ea"/>
                  <a:ea typeface="+mj-ea"/>
                  <a:cs typeface="Times New Roman" panose="02020603050405020304" pitchFamily="18" charset="0"/>
                </a:rPr>
                <a:t>Ｑ</a:t>
              </a:r>
              <a:r>
                <a:rPr lang="en-US" altLang="ja-JP" kern="100" dirty="0" smtClean="0">
                  <a:latin typeface="+mj-ea"/>
                  <a:ea typeface="+mj-ea"/>
                  <a:cs typeface="Times New Roman" panose="02020603050405020304" pitchFamily="18" charset="0"/>
                </a:rPr>
                <a:t>.</a:t>
              </a:r>
              <a:r>
                <a:rPr lang="ja-JP" altLang="en-US" kern="100" dirty="0">
                  <a:latin typeface="+mj-ea"/>
                  <a:ea typeface="+mj-ea"/>
                  <a:cs typeface="Times New Roman" panose="02020603050405020304" pitchFamily="18" charset="0"/>
                </a:rPr>
                <a:t> </a:t>
              </a:r>
              <a:r>
                <a:rPr lang="ja-JP" altLang="en-US" kern="100" dirty="0" smtClean="0">
                  <a:latin typeface="+mj-ea"/>
                  <a:ea typeface="+mj-ea"/>
                  <a:cs typeface="Times New Roman" panose="02020603050405020304" pitchFamily="18" charset="0"/>
                </a:rPr>
                <a:t>高齢者</a:t>
              </a:r>
              <a:r>
                <a:rPr lang="ja-JP" altLang="en-US" kern="100" dirty="0">
                  <a:latin typeface="+mj-ea"/>
                  <a:ea typeface="+mj-ea"/>
                  <a:cs typeface="Times New Roman" panose="02020603050405020304" pitchFamily="18" charset="0"/>
                </a:rPr>
                <a:t>の自主的なグループ活動への参加</a:t>
              </a:r>
              <a:r>
                <a:rPr lang="ja-JP" altLang="en-US" kern="100" dirty="0" smtClean="0">
                  <a:latin typeface="+mj-ea"/>
                  <a:ea typeface="+mj-ea"/>
                  <a:cs typeface="Times New Roman" panose="02020603050405020304" pitchFamily="18" charset="0"/>
                </a:rPr>
                <a:t>状況</a:t>
              </a:r>
              <a:r>
                <a:rPr lang="ja-JP" altLang="en-US" dirty="0">
                  <a:latin typeface="+mj-ea"/>
                  <a:ea typeface="+mj-ea"/>
                </a:rPr>
                <a:t>は</a:t>
              </a:r>
              <a:r>
                <a:rPr lang="ja-JP" altLang="en-US" dirty="0" smtClean="0">
                  <a:latin typeface="+mj-ea"/>
                  <a:ea typeface="+mj-ea"/>
                </a:rPr>
                <a:t>？</a:t>
              </a:r>
              <a:endParaRPr lang="ja-JP" altLang="ja-JP" kern="100" dirty="0">
                <a:latin typeface="+mj-ea"/>
                <a:ea typeface="+mj-ea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3"/>
            <p:cNvSpPr txBox="1">
              <a:spLocks noChangeArrowheads="1"/>
            </p:cNvSpPr>
            <p:nvPr/>
          </p:nvSpPr>
          <p:spPr bwMode="auto">
            <a:xfrm>
              <a:off x="3293406" y="1254372"/>
              <a:ext cx="5450553" cy="441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r>
                <a:rPr lang="ja-JP" altLang="en-US" sz="2400" spc="50" dirty="0">
                  <a:ln w="13500">
                    <a:noFill/>
                    <a:prstDash val="solid"/>
                  </a:ln>
                  <a:latin typeface="+mj-ea"/>
                  <a:ea typeface="+mj-ea"/>
                </a:rPr>
                <a:t>高齢者は、基本的にグループ活動に参加す</a:t>
              </a:r>
              <a:r>
                <a:rPr lang="ja-JP" altLang="en-US" sz="2400" spc="50" dirty="0" smtClean="0">
                  <a:ln w="13500">
                    <a:noFill/>
                    <a:prstDash val="solid"/>
                  </a:ln>
                  <a:latin typeface="+mj-ea"/>
                  <a:ea typeface="+mj-ea"/>
                </a:rPr>
                <a:t>るのは</a:t>
              </a:r>
              <a:endParaRPr lang="en-US" altLang="ja-JP" sz="2400" spc="50" dirty="0" smtClean="0">
                <a:ln w="13500">
                  <a:noFill/>
                  <a:prstDash val="solid"/>
                </a:ln>
                <a:latin typeface="+mj-ea"/>
                <a:ea typeface="+mj-ea"/>
              </a:endParaRPr>
            </a:p>
            <a:p>
              <a:pPr algn="r"/>
              <a:r>
                <a:rPr lang="ja-JP" altLang="en-US" sz="3000" spc="50" dirty="0" smtClean="0">
                  <a:ln w="13500">
                    <a:noFill/>
                    <a:prstDash val="solid"/>
                  </a:ln>
                  <a:latin typeface="+mj-ea"/>
                  <a:ea typeface="+mj-ea"/>
                </a:rPr>
                <a:t>参加意欲があると推測</a:t>
              </a:r>
              <a:r>
                <a:rPr lang="ja-JP" altLang="en-US" sz="3000" spc="50" dirty="0">
                  <a:ln w="13500">
                    <a:noFill/>
                    <a:prstDash val="solid"/>
                  </a:ln>
                  <a:latin typeface="+mj-ea"/>
                  <a:ea typeface="+mj-ea"/>
                </a:rPr>
                <a:t>でき</a:t>
              </a:r>
              <a:r>
                <a:rPr lang="ja-JP" altLang="en-US" sz="3000" spc="50" dirty="0" smtClean="0">
                  <a:ln w="13500">
                    <a:noFill/>
                    <a:prstDash val="solid"/>
                  </a:ln>
                  <a:latin typeface="+mj-ea"/>
                  <a:ea typeface="+mj-ea"/>
                </a:rPr>
                <a:t>る</a:t>
              </a:r>
              <a:endParaRPr lang="ja-JP" altLang="en-US" sz="3000" spc="50" dirty="0">
                <a:ln w="13500">
                  <a:noFill/>
                  <a:prstDash val="solid"/>
                </a:ln>
                <a:latin typeface="+mj-ea"/>
                <a:ea typeface="+mj-ea"/>
              </a:endParaRPr>
            </a:p>
          </p:txBody>
        </p:sp>
      </p:grpSp>
      <p:graphicFrame>
        <p:nvGraphicFramePr>
          <p:cNvPr id="8" name="차트 4"/>
          <p:cNvGraphicFramePr/>
          <p:nvPr>
            <p:extLst>
              <p:ext uri="{D42A27DB-BD31-4B8C-83A1-F6EECF244321}">
                <p14:modId xmlns:p14="http://schemas.microsoft.com/office/powerpoint/2010/main" val="2617797009"/>
              </p:ext>
            </p:extLst>
          </p:nvPr>
        </p:nvGraphicFramePr>
        <p:xfrm>
          <a:off x="140456" y="3016614"/>
          <a:ext cx="2504060" cy="2540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14897" y="5369440"/>
            <a:ext cx="123877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270" h="127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  <a:sp3d>
              <a:bevelT w="1270" h="1270"/>
            </a:sp3d>
          </a:bodyPr>
          <a:lstStyle>
            <a:defPPr>
              <a:defRPr lang="ko-KR"/>
            </a:defPPr>
            <a:lvl1pPr>
              <a:lnSpc>
                <a:spcPct val="90000"/>
              </a:lnSpc>
              <a:buClr>
                <a:prstClr val="white"/>
              </a:buClr>
              <a:defRPr kumimoji="1" sz="1700" b="1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kumimoji="1"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charset="-127"/>
                <a:ea typeface="굴림" charset="-127"/>
              </a:defRPr>
            </a:lvl9pPr>
          </a:lstStyle>
          <a:p>
            <a:pPr marL="0" lvl="1" algn="ctr"/>
            <a:r>
              <a:rPr lang="en-US" altLang="ko-KR" sz="3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</a:t>
            </a:r>
            <a:r>
              <a:rPr lang="en-US" altLang="ja-JP" sz="3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en-US" altLang="ko-KR" sz="2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%</a:t>
            </a:r>
            <a:endParaRPr lang="en-US" altLang="ko-KR" sz="2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0" name="차트 5"/>
          <p:cNvGraphicFramePr/>
          <p:nvPr>
            <p:extLst>
              <p:ext uri="{D42A27DB-BD31-4B8C-83A1-F6EECF244321}">
                <p14:modId xmlns:p14="http://schemas.microsoft.com/office/powerpoint/2010/main" val="618998613"/>
              </p:ext>
            </p:extLst>
          </p:nvPr>
        </p:nvGraphicFramePr>
        <p:xfrm>
          <a:off x="3319970" y="2964269"/>
          <a:ext cx="2504060" cy="276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053305" y="5369439"/>
            <a:ext cx="123877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270" h="127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  <a:sp3d>
              <a:bevelT w="1270" h="1270"/>
            </a:sp3d>
          </a:bodyPr>
          <a:lstStyle>
            <a:defPPr>
              <a:defRPr lang="ko-KR"/>
            </a:defPPr>
            <a:lvl1pPr>
              <a:lnSpc>
                <a:spcPct val="90000"/>
              </a:lnSpc>
              <a:buClr>
                <a:prstClr val="white"/>
              </a:buClr>
              <a:defRPr kumimoji="1" sz="1700" b="1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kumimoji="1"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charset="-127"/>
                <a:ea typeface="굴림" charset="-127"/>
              </a:defRPr>
            </a:lvl9pPr>
          </a:lstStyle>
          <a:p>
            <a:pPr marL="0" lvl="1" algn="ctr"/>
            <a:r>
              <a:rPr lang="en-US" altLang="ja-JP" sz="3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altLang="ja-JP" sz="3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altLang="ko-KR" sz="2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%</a:t>
            </a:r>
            <a:endParaRPr lang="en-US" altLang="ko-KR" sz="2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2" name="차트 6"/>
          <p:cNvGraphicFramePr/>
          <p:nvPr>
            <p:extLst>
              <p:ext uri="{D42A27DB-BD31-4B8C-83A1-F6EECF244321}">
                <p14:modId xmlns:p14="http://schemas.microsoft.com/office/powerpoint/2010/main" val="1709113911"/>
              </p:ext>
            </p:extLst>
          </p:nvPr>
        </p:nvGraphicFramePr>
        <p:xfrm>
          <a:off x="5928888" y="2964269"/>
          <a:ext cx="2504060" cy="276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6612641" y="5349631"/>
            <a:ext cx="141574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270" h="127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  <a:sp3d>
              <a:bevelT w="1270" h="1270"/>
            </a:sp3d>
          </a:bodyPr>
          <a:lstStyle>
            <a:defPPr>
              <a:defRPr lang="ko-KR"/>
            </a:defPPr>
            <a:lvl1pPr>
              <a:lnSpc>
                <a:spcPct val="90000"/>
              </a:lnSpc>
              <a:buClr>
                <a:prstClr val="white"/>
              </a:buClr>
              <a:defRPr kumimoji="1" sz="1700" b="1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kumimoji="1"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latin typeface="굴림" charset="-127"/>
                <a:ea typeface="굴림" charset="-127"/>
              </a:defRPr>
            </a:lvl9pPr>
          </a:lstStyle>
          <a:p>
            <a:pPr marL="0" lvl="1" algn="ctr"/>
            <a:r>
              <a:rPr lang="en-US" altLang="ja-JP" sz="3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altLang="ja-JP" sz="3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en-US" altLang="ko-KR" sz="2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%</a:t>
            </a:r>
            <a:endParaRPr lang="en-US" altLang="ko-KR" sz="25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012267" y="6104328"/>
            <a:ext cx="4012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200" kern="100" dirty="0">
                <a:latin typeface="Arial" pitchFamily="34" charset="0"/>
                <a:cs typeface="Arial" pitchFamily="34" charset="0"/>
              </a:rPr>
              <a:t>（出典：内閣府　高齢者社会参加活動　平成</a:t>
            </a:r>
            <a:r>
              <a:rPr lang="en-US" altLang="ja-JP" sz="1200" kern="100" dirty="0">
                <a:latin typeface="Arial" pitchFamily="34" charset="0"/>
                <a:cs typeface="Arial" pitchFamily="34" charset="0"/>
              </a:rPr>
              <a:t>25</a:t>
            </a:r>
            <a:r>
              <a:rPr lang="ja-JP" altLang="ja-JP" sz="1200" kern="100" dirty="0">
                <a:latin typeface="Arial" pitchFamily="34" charset="0"/>
                <a:cs typeface="Arial" pitchFamily="34" charset="0"/>
              </a:rPr>
              <a:t>年</a:t>
            </a:r>
            <a:r>
              <a:rPr lang="ja-JP" altLang="ja-JP" sz="1200" kern="100" dirty="0" smtClean="0">
                <a:latin typeface="Arial" pitchFamily="34" charset="0"/>
                <a:cs typeface="Arial" pitchFamily="34" charset="0"/>
              </a:rPr>
              <a:t>）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4067944" y="3929280"/>
            <a:ext cx="1113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   </a:t>
            </a:r>
            <a:r>
              <a:rPr lang="ja-JP" altLang="en-US" dirty="0" smtClean="0">
                <a:latin typeface="+mj-ea"/>
                <a:ea typeface="+mj-ea"/>
              </a:rPr>
              <a:t>健康</a:t>
            </a:r>
            <a:endParaRPr lang="en-US" altLang="ja-JP" dirty="0" smtClean="0">
              <a:latin typeface="+mj-ea"/>
              <a:ea typeface="+mj-ea"/>
            </a:endParaRPr>
          </a:p>
          <a:p>
            <a:r>
              <a:rPr lang="ja-JP" altLang="en-US" dirty="0" smtClean="0">
                <a:latin typeface="+mj-ea"/>
                <a:ea typeface="+mj-ea"/>
              </a:rPr>
              <a:t>スポーツ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20" name="텍스트 개체 틀 6"/>
          <p:cNvSpPr txBox="1">
            <a:spLocks/>
          </p:cNvSpPr>
          <p:nvPr/>
        </p:nvSpPr>
        <p:spPr>
          <a:xfrm>
            <a:off x="5801228" y="6694912"/>
            <a:ext cx="334277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00" b="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Copyright©2016-2017  Develop of gimmick All Rights Reserved.</a:t>
            </a:r>
          </a:p>
        </p:txBody>
      </p:sp>
      <p:cxnSp>
        <p:nvCxnSpPr>
          <p:cNvPr id="18" name="직선 연결선 8"/>
          <p:cNvCxnSpPr/>
          <p:nvPr/>
        </p:nvCxnSpPr>
        <p:spPr>
          <a:xfrm>
            <a:off x="438659" y="894248"/>
            <a:ext cx="79208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텍스트 개체 틀 6"/>
          <p:cNvSpPr txBox="1">
            <a:spLocks/>
          </p:cNvSpPr>
          <p:nvPr/>
        </p:nvSpPr>
        <p:spPr>
          <a:xfrm>
            <a:off x="438659" y="253423"/>
            <a:ext cx="7920880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chemeClr val="tx1"/>
                </a:solidFill>
              </a:rPr>
              <a:t>2</a:t>
            </a:r>
            <a:r>
              <a:rPr lang="en-US" altLang="ja-JP" dirty="0" smtClean="0">
                <a:solidFill>
                  <a:schemeClr val="tx1"/>
                </a:solidFill>
              </a:rPr>
              <a:t>.</a:t>
            </a:r>
            <a:r>
              <a:rPr lang="ja-JP" altLang="en-US" dirty="0" smtClean="0">
                <a:solidFill>
                  <a:schemeClr val="tx1"/>
                </a:solidFill>
              </a:rPr>
              <a:t>事業の</a:t>
            </a:r>
            <a:r>
              <a:rPr lang="ja-JP" altLang="en-US" dirty="0">
                <a:solidFill>
                  <a:schemeClr val="tx1"/>
                </a:solidFill>
              </a:rPr>
              <a:t>背景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</a:rPr>
              <a:t>-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ja-JP" altLang="en-US" sz="2400" dirty="0" smtClean="0">
                <a:solidFill>
                  <a:schemeClr val="tx1"/>
                </a:solidFill>
              </a:rPr>
              <a:t>高齢者ニーズ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endParaRPr lang="en-US" altLang="ja-JP" sz="1800" b="0" dirty="0" smtClean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21" name="TextBox 1"/>
          <p:cNvSpPr txBox="1"/>
          <p:nvPr/>
        </p:nvSpPr>
        <p:spPr>
          <a:xfrm>
            <a:off x="6612641" y="4067779"/>
            <a:ext cx="1321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FFC000"/>
                </a:solidFill>
              </a:rPr>
              <a:t> </a:t>
            </a:r>
            <a:r>
              <a:rPr lang="ja-JP" altLang="en-US" dirty="0" smtClean="0"/>
              <a:t>趣味活動</a:t>
            </a:r>
            <a:endParaRPr lang="ko-KR" altLang="en-US" b="1" dirty="0">
              <a:latin typeface="+mj-ea"/>
              <a:ea typeface="+mj-ea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8359539" y="453230"/>
            <a:ext cx="874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+mj-ea"/>
              </a:rPr>
              <a:t>06/15</a:t>
            </a:r>
            <a:endParaRPr lang="ja-JP" altLang="en-US" sz="2000" dirty="0"/>
          </a:p>
        </p:txBody>
      </p:sp>
      <p:sp>
        <p:nvSpPr>
          <p:cNvPr id="2" name="右矢印 1"/>
          <p:cNvSpPr/>
          <p:nvPr/>
        </p:nvSpPr>
        <p:spPr>
          <a:xfrm>
            <a:off x="2595260" y="3920170"/>
            <a:ext cx="788611" cy="701394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37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타원 8"/>
          <p:cNvSpPr/>
          <p:nvPr/>
        </p:nvSpPr>
        <p:spPr>
          <a:xfrm>
            <a:off x="971600" y="1396198"/>
            <a:ext cx="2134715" cy="21347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当</a:t>
            </a:r>
            <a:r>
              <a:rPr lang="ja-JP" altLang="en-US" sz="20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社が運営するサイトに登録する</a:t>
            </a:r>
            <a:endParaRPr lang="ko-KR" altLang="en-US" sz="2000" dirty="0">
              <a:solidFill>
                <a:schemeClr val="tx1"/>
              </a:solidFill>
              <a:latin typeface="HGP創英角ｺﾞｼｯｸUB" panose="020B0900000000000000" pitchFamily="50" charset="-128"/>
            </a:endParaRPr>
          </a:p>
        </p:txBody>
      </p:sp>
      <p:sp>
        <p:nvSpPr>
          <p:cNvPr id="6" name="타원 28"/>
          <p:cNvSpPr/>
          <p:nvPr/>
        </p:nvSpPr>
        <p:spPr>
          <a:xfrm>
            <a:off x="3617672" y="1396198"/>
            <a:ext cx="2134715" cy="21347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アンケート、</a:t>
            </a:r>
            <a:endParaRPr lang="en-US" altLang="ja-JP" sz="2000" dirty="0" smtClean="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lvl="0" algn="ctr"/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健</a:t>
            </a:r>
            <a:r>
              <a:rPr lang="ja-JP" altLang="en-US" sz="20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康診断</a:t>
            </a:r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</a:t>
            </a:r>
            <a:endParaRPr lang="en-US" altLang="ja-JP" sz="2000" dirty="0" smtClean="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lvl="0" algn="ctr"/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受</a:t>
            </a:r>
            <a:r>
              <a:rPr lang="ja-JP" altLang="en-US" sz="20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ける</a:t>
            </a:r>
            <a:endParaRPr lang="ko-KR" altLang="en-US" sz="2000" dirty="0">
              <a:solidFill>
                <a:schemeClr val="tx1"/>
              </a:solidFill>
              <a:latin typeface="HGP創英角ｺﾞｼｯｸUB" panose="020B0900000000000000" pitchFamily="50" charset="-128"/>
            </a:endParaRPr>
          </a:p>
        </p:txBody>
      </p:sp>
      <p:sp>
        <p:nvSpPr>
          <p:cNvPr id="7" name="타원 29"/>
          <p:cNvSpPr/>
          <p:nvPr/>
        </p:nvSpPr>
        <p:spPr>
          <a:xfrm>
            <a:off x="6400809" y="2686201"/>
            <a:ext cx="2440942" cy="242274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サ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イト</a:t>
            </a:r>
            <a:r>
              <a:rPr lang="ja-JP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内から</a:t>
            </a:r>
            <a:endParaRPr lang="en-US" altLang="ja-JP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lvl="0" algn="ctr"/>
            <a:r>
              <a:rPr lang="ja-JP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参加し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た</a:t>
            </a:r>
            <a:r>
              <a:rPr lang="ja-JP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い</a:t>
            </a:r>
            <a:endParaRPr lang="en-US" altLang="ja-JP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lvl="0" algn="ctr"/>
            <a:r>
              <a:rPr lang="ja-JP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プ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ログ</a:t>
            </a:r>
            <a:r>
              <a:rPr lang="ja-JP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ラムを</a:t>
            </a:r>
            <a:endParaRPr lang="en-US" altLang="ja-JP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lvl="0" algn="ctr"/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選択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</a:endParaRPr>
          </a:p>
        </p:txBody>
      </p:sp>
      <p:sp>
        <p:nvSpPr>
          <p:cNvPr id="8" name="타원 30"/>
          <p:cNvSpPr/>
          <p:nvPr/>
        </p:nvSpPr>
        <p:spPr>
          <a:xfrm>
            <a:off x="971600" y="4253885"/>
            <a:ext cx="2134715" cy="21347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sz="28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itchFamily="34" charset="0"/>
              </a:rPr>
              <a:t>3</a:t>
            </a:r>
            <a:r>
              <a:rPr lang="en-US" altLang="ja-JP" sz="28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itchFamily="34" charset="0"/>
              </a:rPr>
              <a:t> </a:t>
            </a:r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に戻り、</a:t>
            </a:r>
            <a:endParaRPr lang="en-US" altLang="ja-JP" sz="2000" dirty="0" smtClean="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lvl="0" algn="ctr"/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イベント</a:t>
            </a:r>
            <a:r>
              <a:rPr lang="ja-JP" altLang="en-US" sz="20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等の選択する</a:t>
            </a:r>
            <a:endParaRPr lang="ko-KR" altLang="en-US" sz="2000" dirty="0">
              <a:solidFill>
                <a:schemeClr val="tx1"/>
              </a:solidFill>
              <a:latin typeface="HGP創英角ｺﾞｼｯｸUB" panose="020B0900000000000000" pitchFamily="50" charset="-128"/>
            </a:endParaRPr>
          </a:p>
        </p:txBody>
      </p:sp>
      <p:sp>
        <p:nvSpPr>
          <p:cNvPr id="9" name="타원 31"/>
          <p:cNvSpPr/>
          <p:nvPr/>
        </p:nvSpPr>
        <p:spPr>
          <a:xfrm>
            <a:off x="3617671" y="4253885"/>
            <a:ext cx="2134715" cy="21347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イ</a:t>
            </a:r>
            <a:r>
              <a:rPr lang="ja-JP" altLang="en-US" sz="20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ベン</a:t>
            </a:r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ト</a:t>
            </a:r>
            <a:endParaRPr lang="en-US" altLang="ja-JP" sz="2000" dirty="0" smtClean="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lvl="0" algn="ctr"/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ヘ</a:t>
            </a:r>
            <a:r>
              <a:rPr lang="ja-JP" altLang="en-US" sz="20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ルスケ</a:t>
            </a:r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ア講座</a:t>
            </a:r>
            <a:endParaRPr lang="en-US" altLang="ja-JP" sz="2000" dirty="0" smtClean="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lvl="0" algn="ctr"/>
            <a:r>
              <a:rPr lang="ja-JP" altLang="en-US" sz="2000" dirty="0" smtClean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</a:t>
            </a:r>
            <a:r>
              <a:rPr lang="ja-JP" altLang="en-US" sz="20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参加する</a:t>
            </a:r>
            <a:endParaRPr lang="ko-KR" altLang="en-US" sz="2000" dirty="0">
              <a:solidFill>
                <a:schemeClr val="tx1"/>
              </a:solidFill>
              <a:latin typeface="HGP創英角ｺﾞｼｯｸUB" panose="020B0900000000000000" pitchFamily="50" charset="-128"/>
            </a:endParaRPr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1547664" y="1091064"/>
            <a:ext cx="785643" cy="57606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ko-KR"/>
            </a:defPPr>
            <a:lvl1pPr marL="0" algn="ctr" defTabSz="914400" rtl="0" eaLnBrk="1" latinLnBrk="1" hangingPunct="1">
              <a:defRPr sz="900" kern="1200">
                <a:solidFill>
                  <a:schemeClr val="tx1"/>
                </a:solidFill>
                <a:effectLst/>
                <a:latin typeface="Tahoma" pitchFamily="34" charset="0"/>
                <a:ea typeface="+mn-ea"/>
                <a:cs typeface="Tahoma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sz="6000" b="1" dirty="0">
              <a:solidFill>
                <a:srgbClr val="FFC000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752275" y="1196752"/>
            <a:ext cx="1264641" cy="57606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ko-KR"/>
            </a:defPPr>
            <a:lvl1pPr marL="0" algn="ctr" defTabSz="914400" rtl="0" eaLnBrk="1" latinLnBrk="1" hangingPunct="1">
              <a:defRPr sz="900" kern="1200">
                <a:solidFill>
                  <a:schemeClr val="tx1"/>
                </a:solidFill>
                <a:effectLst/>
                <a:latin typeface="Tahoma" pitchFamily="34" charset="0"/>
                <a:ea typeface="+mn-ea"/>
                <a:cs typeface="Tahoma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800" b="1" i="1" dirty="0" smtClean="0">
                <a:ln w="19050">
                  <a:solidFill>
                    <a:schemeClr val="tx1"/>
                  </a:solidFill>
                </a:ln>
                <a:solidFill>
                  <a:srgbClr val="FFC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itchFamily="34" charset="0"/>
              </a:rPr>
              <a:t>1</a:t>
            </a:r>
            <a:endParaRPr lang="ko-KR" altLang="en-US" sz="4800" b="1" i="1" dirty="0">
              <a:ln w="19050">
                <a:solidFill>
                  <a:schemeClr val="tx1"/>
                </a:solidFill>
              </a:ln>
              <a:solidFill>
                <a:srgbClr val="FFC000"/>
              </a:solidFill>
              <a:latin typeface="HGP創英角ｺﾞｼｯｸUB" panose="020B0900000000000000" pitchFamily="50" charset="-128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3420388" y="1196752"/>
            <a:ext cx="1264641" cy="57606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ko-KR"/>
            </a:defPPr>
            <a:lvl1pPr marL="0" algn="ctr" defTabSz="914400" rtl="0" eaLnBrk="1" latinLnBrk="1" hangingPunct="1">
              <a:defRPr sz="900" kern="1200">
                <a:solidFill>
                  <a:schemeClr val="tx1"/>
                </a:solidFill>
                <a:effectLst/>
                <a:latin typeface="Tahoma" pitchFamily="34" charset="0"/>
                <a:ea typeface="+mn-ea"/>
                <a:cs typeface="Tahoma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5000" b="1" i="1" dirty="0" smtClean="0">
                <a:ln w="19050">
                  <a:solidFill>
                    <a:schemeClr val="tx1"/>
                  </a:solidFill>
                </a:ln>
                <a:solidFill>
                  <a:srgbClr val="FFC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itchFamily="34" charset="0"/>
              </a:rPr>
              <a:t>2</a:t>
            </a:r>
            <a:endParaRPr lang="ko-KR" altLang="en-US" sz="5000" b="1" i="1" dirty="0">
              <a:ln w="19050">
                <a:solidFill>
                  <a:schemeClr val="tx1"/>
                </a:solidFill>
              </a:ln>
              <a:solidFill>
                <a:srgbClr val="FFC000"/>
              </a:solidFill>
              <a:latin typeface="HGP創英角ｺﾞｼｯｸUB" panose="020B0900000000000000" pitchFamily="50" charset="-128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13" name="Slide Number Placeholder 5"/>
          <p:cNvSpPr txBox="1">
            <a:spLocks/>
          </p:cNvSpPr>
          <p:nvPr/>
        </p:nvSpPr>
        <p:spPr>
          <a:xfrm>
            <a:off x="6156176" y="2564904"/>
            <a:ext cx="1264641" cy="57606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ko-KR"/>
            </a:defPPr>
            <a:lvl1pPr marL="0" algn="ctr" defTabSz="914400" rtl="0" eaLnBrk="1" latinLnBrk="1" hangingPunct="1">
              <a:defRPr sz="900" kern="1200">
                <a:solidFill>
                  <a:schemeClr val="tx1"/>
                </a:solidFill>
                <a:effectLst/>
                <a:latin typeface="Tahoma" pitchFamily="34" charset="0"/>
                <a:ea typeface="+mn-ea"/>
                <a:cs typeface="Tahoma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5000" b="1" i="1" dirty="0" smtClean="0">
                <a:ln w="19050">
                  <a:solidFill>
                    <a:schemeClr val="bg1"/>
                  </a:solidFill>
                </a:ln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itchFamily="34" charset="0"/>
              </a:rPr>
              <a:t>3</a:t>
            </a:r>
            <a:endParaRPr lang="ko-KR" altLang="en-US" sz="5000" b="1" i="1" dirty="0">
              <a:ln w="19050">
                <a:solidFill>
                  <a:schemeClr val="bg1"/>
                </a:solidFill>
              </a:ln>
              <a:solidFill>
                <a:srgbClr val="C00000"/>
              </a:solidFill>
              <a:latin typeface="HGP創英角ｺﾞｼｯｸUB" panose="020B0900000000000000" pitchFamily="50" charset="-128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3379367" y="4077072"/>
            <a:ext cx="1264641" cy="57606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ko-KR"/>
            </a:defPPr>
            <a:lvl1pPr marL="0" algn="ctr" defTabSz="914400" rtl="0" eaLnBrk="1" latinLnBrk="1" hangingPunct="1">
              <a:defRPr sz="900" kern="1200">
                <a:solidFill>
                  <a:schemeClr val="tx1"/>
                </a:solidFill>
                <a:effectLst/>
                <a:latin typeface="Tahoma" pitchFamily="34" charset="0"/>
                <a:ea typeface="+mn-ea"/>
                <a:cs typeface="Tahoma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5000" b="1" i="1" dirty="0" smtClean="0">
                <a:ln w="19050">
                  <a:solidFill>
                    <a:schemeClr val="tx1"/>
                  </a:solidFill>
                </a:ln>
                <a:solidFill>
                  <a:srgbClr val="FFC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itchFamily="34" charset="0"/>
              </a:rPr>
              <a:t>4</a:t>
            </a:r>
            <a:endParaRPr lang="ko-KR" altLang="en-US" sz="5000" b="1" i="1" dirty="0">
              <a:ln w="19050">
                <a:solidFill>
                  <a:schemeClr val="tx1"/>
                </a:solidFill>
              </a:ln>
              <a:solidFill>
                <a:srgbClr val="FFC000"/>
              </a:solidFill>
              <a:latin typeface="HGP創英角ｺﾞｼｯｸUB" panose="020B0900000000000000" pitchFamily="50" charset="-128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15" name="Slide Number Placeholder 5"/>
          <p:cNvSpPr txBox="1">
            <a:spLocks/>
          </p:cNvSpPr>
          <p:nvPr/>
        </p:nvSpPr>
        <p:spPr>
          <a:xfrm>
            <a:off x="774316" y="4090800"/>
            <a:ext cx="1264641" cy="57606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ko-KR"/>
            </a:defPPr>
            <a:lvl1pPr marL="0" algn="ctr" defTabSz="914400" rtl="0" eaLnBrk="1" latinLnBrk="1" hangingPunct="1">
              <a:defRPr sz="900" kern="1200">
                <a:solidFill>
                  <a:schemeClr val="tx1"/>
                </a:solidFill>
                <a:effectLst/>
                <a:latin typeface="Tahoma" pitchFamily="34" charset="0"/>
                <a:ea typeface="+mn-ea"/>
                <a:cs typeface="Tahoma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5000" b="1" i="1" dirty="0" smtClean="0">
                <a:ln w="19050">
                  <a:solidFill>
                    <a:schemeClr val="tx1"/>
                  </a:solidFill>
                </a:ln>
                <a:solidFill>
                  <a:srgbClr val="FFC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itchFamily="34" charset="0"/>
              </a:rPr>
              <a:t>5</a:t>
            </a:r>
            <a:endParaRPr lang="ko-KR" altLang="en-US" sz="5000" b="1" i="1" dirty="0">
              <a:ln w="19050">
                <a:solidFill>
                  <a:schemeClr val="tx1"/>
                </a:solidFill>
              </a:ln>
              <a:solidFill>
                <a:srgbClr val="FFC000"/>
              </a:solidFill>
              <a:latin typeface="HGP創英角ｺﾞｼｯｸUB" panose="020B0900000000000000" pitchFamily="50" charset="-128"/>
              <a:ea typeface="HY견고딕" pitchFamily="18" charset="-127"/>
              <a:cs typeface="Arial" pitchFamily="34" charset="0"/>
            </a:endParaRPr>
          </a:p>
        </p:txBody>
      </p:sp>
      <p:cxnSp>
        <p:nvCxnSpPr>
          <p:cNvPr id="16" name="직선 화살표 연결선 18"/>
          <p:cNvCxnSpPr>
            <a:stCxn id="5" idx="6"/>
            <a:endCxn id="6" idx="2"/>
          </p:cNvCxnSpPr>
          <p:nvPr/>
        </p:nvCxnSpPr>
        <p:spPr>
          <a:xfrm>
            <a:off x="3106315" y="2463556"/>
            <a:ext cx="511357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직선 화살표 연결선 40"/>
          <p:cNvCxnSpPr/>
          <p:nvPr/>
        </p:nvCxnSpPr>
        <p:spPr>
          <a:xfrm>
            <a:off x="5752387" y="2564904"/>
            <a:ext cx="763829" cy="79208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직선 화살표 연결선 42"/>
          <p:cNvCxnSpPr>
            <a:endCxn id="9" idx="6"/>
          </p:cNvCxnSpPr>
          <p:nvPr/>
        </p:nvCxnSpPr>
        <p:spPr>
          <a:xfrm flipH="1">
            <a:off x="5752386" y="4653136"/>
            <a:ext cx="907846" cy="668107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직선 화살표 연결선 44"/>
          <p:cNvCxnSpPr>
            <a:stCxn id="9" idx="2"/>
            <a:endCxn id="8" idx="6"/>
          </p:cNvCxnSpPr>
          <p:nvPr/>
        </p:nvCxnSpPr>
        <p:spPr>
          <a:xfrm flipH="1">
            <a:off x="3106315" y="5321243"/>
            <a:ext cx="511356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위로 굽은 화살표 54"/>
          <p:cNvSpPr/>
          <p:nvPr/>
        </p:nvSpPr>
        <p:spPr>
          <a:xfrm>
            <a:off x="1935135" y="5145287"/>
            <a:ext cx="6159907" cy="1420126"/>
          </a:xfrm>
          <a:prstGeom prst="bentUpArrow">
            <a:avLst>
              <a:gd name="adj1" fmla="val 10570"/>
              <a:gd name="adj2" fmla="val 21392"/>
              <a:gd name="adj3" fmla="val 40540"/>
            </a:avLst>
          </a:prstGeom>
          <a:solidFill>
            <a:schemeClr val="accent6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연결선 8"/>
          <p:cNvCxnSpPr/>
          <p:nvPr/>
        </p:nvCxnSpPr>
        <p:spPr>
          <a:xfrm>
            <a:off x="438659" y="894248"/>
            <a:ext cx="79208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텍스트 개체 틀 6"/>
          <p:cNvSpPr txBox="1">
            <a:spLocks/>
          </p:cNvSpPr>
          <p:nvPr/>
        </p:nvSpPr>
        <p:spPr>
          <a:xfrm>
            <a:off x="5801228" y="6694912"/>
            <a:ext cx="334277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00" b="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Copyright©2016-2017  Develop of gimmick All Rights Reserved.</a:t>
            </a:r>
          </a:p>
        </p:txBody>
      </p:sp>
      <p:sp>
        <p:nvSpPr>
          <p:cNvPr id="23" name="텍스트 개체 틀 6"/>
          <p:cNvSpPr txBox="1">
            <a:spLocks/>
          </p:cNvSpPr>
          <p:nvPr/>
        </p:nvSpPr>
        <p:spPr>
          <a:xfrm>
            <a:off x="438659" y="253423"/>
            <a:ext cx="7920880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chemeClr val="tx1"/>
                </a:solidFill>
              </a:rPr>
              <a:t>3</a:t>
            </a:r>
            <a:r>
              <a:rPr lang="en-US" altLang="ja-JP" dirty="0" smtClean="0">
                <a:solidFill>
                  <a:schemeClr val="tx1"/>
                </a:solidFill>
              </a:rPr>
              <a:t>.</a:t>
            </a:r>
            <a:r>
              <a:rPr lang="ja-JP" altLang="en-US" dirty="0" smtClean="0">
                <a:solidFill>
                  <a:schemeClr val="tx1"/>
                </a:solidFill>
              </a:rPr>
              <a:t>事業の</a:t>
            </a:r>
            <a:r>
              <a:rPr lang="ja-JP" altLang="en-US" dirty="0">
                <a:solidFill>
                  <a:schemeClr val="tx1"/>
                </a:solidFill>
              </a:rPr>
              <a:t>内容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-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ja-JP" altLang="en-US" sz="2400" dirty="0" smtClean="0">
                <a:solidFill>
                  <a:schemeClr val="tx1"/>
                </a:solidFill>
              </a:rPr>
              <a:t>サイトの流れ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endParaRPr lang="en-US" altLang="ja-JP" sz="1800" b="0" dirty="0" smtClean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24" name="타원 8"/>
          <p:cNvSpPr/>
          <p:nvPr/>
        </p:nvSpPr>
        <p:spPr>
          <a:xfrm>
            <a:off x="59805" y="2779399"/>
            <a:ext cx="1539067" cy="990725"/>
          </a:xfrm>
          <a:prstGeom prst="ellipse">
            <a:avLst/>
          </a:prstGeom>
          <a:solidFill>
            <a:srgbClr val="F3FC8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chemeClr val="tx1"/>
                </a:solidFill>
                <a:latin typeface="HGP創英角ｺﾞｼｯｸUB" panose="020B0900000000000000" pitchFamily="50" charset="-128"/>
              </a:rPr>
              <a:t>登録料の</a:t>
            </a:r>
            <a:endParaRPr lang="en-US" altLang="ja-JP" sz="1600" dirty="0" smtClean="0">
              <a:solidFill>
                <a:schemeClr val="tx1"/>
              </a:solidFill>
              <a:latin typeface="HGP創英角ｺﾞｼｯｸUB" panose="020B0900000000000000" pitchFamily="50" charset="-128"/>
            </a:endParaRPr>
          </a:p>
          <a:p>
            <a:pPr algn="ctr"/>
            <a:r>
              <a:rPr lang="ja-JP" altLang="en-US" sz="1600" dirty="0" smtClean="0">
                <a:solidFill>
                  <a:schemeClr val="tx1"/>
                </a:solidFill>
                <a:latin typeface="HGP創英角ｺﾞｼｯｸUB" panose="020B0900000000000000" pitchFamily="50" charset="-128"/>
              </a:rPr>
              <a:t>発生</a:t>
            </a:r>
            <a:endParaRPr lang="ko-KR" altLang="en-US" sz="2000" dirty="0">
              <a:solidFill>
                <a:schemeClr val="tx1"/>
              </a:solidFill>
              <a:latin typeface="HGP創英角ｺﾞｼｯｸUB" panose="020B09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8359539" y="453230"/>
            <a:ext cx="874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+mj-ea"/>
              </a:rPr>
              <a:t>07/15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0496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4"/>
          <p:cNvGrpSpPr/>
          <p:nvPr/>
        </p:nvGrpSpPr>
        <p:grpSpPr>
          <a:xfrm>
            <a:off x="364279" y="1431588"/>
            <a:ext cx="8488974" cy="1594128"/>
            <a:chOff x="2930048" y="1908837"/>
            <a:chExt cx="6697452" cy="1396930"/>
          </a:xfrm>
        </p:grpSpPr>
        <p:sp>
          <p:nvSpPr>
            <p:cNvPr id="3" name="Rectangle 3"/>
            <p:cNvSpPr txBox="1">
              <a:spLocks noChangeArrowheads="1"/>
            </p:cNvSpPr>
            <p:nvPr/>
          </p:nvSpPr>
          <p:spPr bwMode="auto">
            <a:xfrm>
              <a:off x="3549892" y="2883512"/>
              <a:ext cx="6077608" cy="422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50000"/>
                </a:lnSpc>
              </a:pPr>
              <a:endParaRPr lang="en-US" altLang="ko-KR" sz="20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ahoma" pitchFamily="34" charset="0"/>
              </a:endParaRPr>
            </a:p>
          </p:txBody>
        </p:sp>
        <p:sp>
          <p:nvSpPr>
            <p:cNvPr id="4" name="Rectangle 3"/>
            <p:cNvSpPr txBox="1">
              <a:spLocks noChangeArrowheads="1"/>
            </p:cNvSpPr>
            <p:nvPr/>
          </p:nvSpPr>
          <p:spPr bwMode="auto">
            <a:xfrm>
              <a:off x="2930048" y="1908837"/>
              <a:ext cx="3773715" cy="5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/>
              <a:endParaRPr lang="en-US" altLang="ja-JP" sz="32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ahoma" pitchFamily="34" charset="0"/>
              </a:endParaRPr>
            </a:p>
          </p:txBody>
        </p:sp>
      </p:grpSp>
      <p:cxnSp>
        <p:nvCxnSpPr>
          <p:cNvPr id="6" name="직선 연결선 8"/>
          <p:cNvCxnSpPr/>
          <p:nvPr/>
        </p:nvCxnSpPr>
        <p:spPr>
          <a:xfrm>
            <a:off x="438659" y="894248"/>
            <a:ext cx="792088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텍스트 개체 틀 6"/>
          <p:cNvSpPr txBox="1">
            <a:spLocks/>
          </p:cNvSpPr>
          <p:nvPr/>
        </p:nvSpPr>
        <p:spPr>
          <a:xfrm>
            <a:off x="5801228" y="6694912"/>
            <a:ext cx="334277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00" b="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Copyright©2016-2017  Develop of gimmick All Rights Reserved.</a:t>
            </a:r>
          </a:p>
        </p:txBody>
      </p:sp>
      <p:graphicFrame>
        <p:nvGraphicFramePr>
          <p:cNvPr id="8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91280"/>
              </p:ext>
            </p:extLst>
          </p:nvPr>
        </p:nvGraphicFramePr>
        <p:xfrm>
          <a:off x="637219" y="2365942"/>
          <a:ext cx="7896956" cy="410329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32024"/>
                <a:gridCol w="1989123"/>
                <a:gridCol w="3575809"/>
              </a:tblGrid>
              <a:tr h="5651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000" kern="100" baseline="0" dirty="0">
                          <a:effectLst/>
                        </a:rPr>
                        <a:t>会場</a:t>
                      </a:r>
                      <a:endParaRPr lang="ja-JP" sz="2000" b="1" kern="100" baseline="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2000" kern="100" baseline="0" dirty="0" smtClean="0">
                          <a:effectLst/>
                        </a:rPr>
                        <a:t>参加</a:t>
                      </a:r>
                      <a:r>
                        <a:rPr lang="ja-JP" sz="2000" kern="100" baseline="0" dirty="0" smtClean="0">
                          <a:effectLst/>
                        </a:rPr>
                        <a:t>人数</a:t>
                      </a:r>
                      <a:endParaRPr lang="ja-JP" sz="2000" b="1" kern="100" baseline="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2000" kern="100" baseline="0" dirty="0" smtClean="0">
                          <a:effectLst/>
                        </a:rPr>
                        <a:t>主な</a:t>
                      </a:r>
                      <a:r>
                        <a:rPr lang="ja-JP" sz="2000" kern="100" baseline="0" dirty="0" smtClean="0">
                          <a:effectLst/>
                        </a:rPr>
                        <a:t>内容</a:t>
                      </a:r>
                      <a:endParaRPr lang="ja-JP" sz="2000" b="1" kern="100" baseline="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2083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800" kern="100" baseline="0" dirty="0" smtClean="0">
                          <a:effectLst/>
                        </a:rPr>
                        <a:t>交流会</a:t>
                      </a:r>
                      <a:endParaRPr lang="en-US" altLang="ja-JP" sz="1800" kern="100" baseline="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1800" kern="100" baseline="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1800" kern="100" baseline="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ja-JP" sz="1800" b="1" kern="100" baseline="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b="1" kern="100" baseline="0" dirty="0" smtClean="0">
                          <a:effectLst/>
                          <a:latin typeface="HGｺﾞｼｯｸE 本文"/>
                          <a:ea typeface="ＭＳ Ｐゴシック" panose="020B0600070205080204" pitchFamily="50" charset="-128"/>
                        </a:rPr>
                        <a:t>25</a:t>
                      </a:r>
                      <a:r>
                        <a:rPr lang="ja-JP" altLang="en-US" sz="1800" b="1" kern="100" baseline="0" dirty="0" smtClean="0">
                          <a:effectLst/>
                          <a:latin typeface="HGｺﾞｼｯｸE 本文"/>
                          <a:ea typeface="ＭＳ Ｐゴシック" panose="020B0600070205080204" pitchFamily="50" charset="-128"/>
                        </a:rPr>
                        <a:t>人</a:t>
                      </a:r>
                      <a:endParaRPr lang="en-US" altLang="ja-JP" sz="1800" b="1" kern="100" baseline="0" dirty="0" smtClean="0">
                        <a:effectLst/>
                        <a:latin typeface="HGｺﾞｼｯｸE 本文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1800" kern="100" baseline="0" dirty="0" smtClean="0">
                          <a:effectLst/>
                        </a:rPr>
                        <a:t>手芸、囲碁</a:t>
                      </a:r>
                      <a:r>
                        <a:rPr lang="ja-JP" altLang="en-US" sz="1800" kern="100" baseline="0" dirty="0" smtClean="0">
                          <a:effectLst/>
                        </a:rPr>
                        <a:t>、</a:t>
                      </a:r>
                      <a:r>
                        <a:rPr lang="ja-JP" altLang="ja-JP" sz="1800" kern="100" baseline="0" dirty="0" smtClean="0">
                          <a:effectLst/>
                        </a:rPr>
                        <a:t>将棋</a:t>
                      </a:r>
                      <a:r>
                        <a:rPr lang="ja-JP" altLang="en-US" sz="1800" kern="100" baseline="0" dirty="0" smtClean="0">
                          <a:effectLst/>
                        </a:rPr>
                        <a:t>など</a:t>
                      </a:r>
                      <a:endParaRPr lang="en-US" altLang="ja-JP" sz="1800" b="1" kern="100" baseline="0" dirty="0" smtClean="0">
                        <a:effectLst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044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800" kern="100" baseline="0" dirty="0" smtClean="0">
                          <a:effectLst/>
                        </a:rPr>
                        <a:t>カフェテリア</a:t>
                      </a:r>
                      <a:endParaRPr lang="en-US" altLang="ja-JP" sz="1800" kern="100" baseline="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altLang="ja-JP" sz="1800" kern="100" baseline="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altLang="ja-JP" sz="1800" kern="100" baseline="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ja-JP" sz="1800" b="1" kern="100" baseline="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b="0" kern="100" baseline="0" dirty="0" smtClean="0">
                          <a:effectLst/>
                          <a:latin typeface="HGｺﾞｼｯｸE 本文"/>
                          <a:ea typeface="+mn-ea"/>
                          <a:cs typeface="+mn-cs"/>
                        </a:rPr>
                        <a:t>250</a:t>
                      </a:r>
                      <a:r>
                        <a:rPr lang="ja-JP" altLang="en-US" sz="1800" b="0" kern="100" baseline="0" dirty="0" smtClean="0">
                          <a:effectLst/>
                          <a:latin typeface="HGｺﾞｼｯｸE 本文"/>
                          <a:ea typeface="+mn-ea"/>
                          <a:cs typeface="+mn-cs"/>
                        </a:rPr>
                        <a:t>人</a:t>
                      </a:r>
                      <a:endParaRPr lang="ja-JP" sz="1800" b="1" kern="100" baseline="0" dirty="0">
                        <a:effectLst/>
                        <a:latin typeface="HGｺﾞｼｯｸE 本文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ja-JP" sz="1800" kern="100" baseline="0" dirty="0" smtClean="0">
                          <a:effectLst/>
                        </a:rPr>
                        <a:t>雑談</a:t>
                      </a:r>
                      <a:r>
                        <a:rPr lang="ja-JP" altLang="en-US" sz="1800" kern="100" baseline="0" dirty="0" smtClean="0">
                          <a:effectLst/>
                        </a:rPr>
                        <a:t>、飲食など</a:t>
                      </a:r>
                      <a:endParaRPr lang="ja-JP" sz="1800" b="1" kern="100" baseline="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25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800" kern="100" baseline="0" dirty="0" smtClean="0">
                          <a:effectLst/>
                        </a:rPr>
                        <a:t>イベント</a:t>
                      </a:r>
                      <a:endParaRPr lang="en-US" altLang="ja-JP" sz="1800" kern="100" baseline="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1800" kern="100" baseline="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1800" kern="100" baseline="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ja-JP" sz="1800" b="1" kern="100" baseline="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kern="100" baseline="0" dirty="0" smtClean="0">
                          <a:effectLst/>
                          <a:latin typeface="HGｺﾞｼｯｸE 本文"/>
                        </a:rPr>
                        <a:t>600</a:t>
                      </a:r>
                      <a:r>
                        <a:rPr lang="ja-JP" altLang="en-US" sz="1800" kern="100" baseline="0" dirty="0" smtClean="0">
                          <a:effectLst/>
                          <a:latin typeface="HGｺﾞｼｯｸE 本文"/>
                        </a:rPr>
                        <a:t>人</a:t>
                      </a:r>
                      <a:endParaRPr lang="en-US" altLang="ja-JP" sz="1800" kern="100" baseline="0" dirty="0" smtClean="0">
                        <a:effectLst/>
                        <a:latin typeface="HGｺﾞｼｯｸE 本文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kern="100" baseline="0" dirty="0" smtClean="0">
                          <a:effectLst/>
                        </a:rPr>
                        <a:t>イベント</a:t>
                      </a:r>
                      <a:endParaRPr lang="en-US" altLang="ja-JP" sz="1800" kern="100" baseline="0" dirty="0" smtClean="0"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kern="100" baseline="0" dirty="0" smtClean="0">
                          <a:effectLst/>
                        </a:rPr>
                        <a:t>(</a:t>
                      </a:r>
                      <a:r>
                        <a:rPr lang="ja-JP" altLang="en-US" sz="1800" kern="100" baseline="0" dirty="0" smtClean="0">
                          <a:effectLst/>
                        </a:rPr>
                        <a:t>パーティ、演奏会など</a:t>
                      </a:r>
                      <a:r>
                        <a:rPr lang="en-US" altLang="ja-JP" sz="1800" kern="100" baseline="0" dirty="0" smtClean="0">
                          <a:effectLst/>
                        </a:rPr>
                        <a:t>)</a:t>
                      </a:r>
                      <a:endParaRPr lang="ja-JP" altLang="ja-JP" sz="1800" b="1" kern="100" baseline="0" dirty="0" smtClean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31" y="3282301"/>
            <a:ext cx="2133600" cy="869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32" y="4497409"/>
            <a:ext cx="2133600" cy="888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그림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32" y="5642919"/>
            <a:ext cx="2133600" cy="826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3237733" y="1313587"/>
            <a:ext cx="2695928" cy="63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>
              <a:lnSpc>
                <a:spcPct val="110000"/>
              </a:lnSpc>
            </a:pPr>
            <a:r>
              <a:rPr lang="ja-JP" altLang="en-US" sz="3200" b="1" dirty="0">
                <a:latin typeface="+mj-ea"/>
                <a:ea typeface="+mj-ea"/>
                <a:cs typeface="Tahoma" pitchFamily="34" charset="0"/>
              </a:rPr>
              <a:t>交流サービス</a:t>
            </a:r>
            <a:endParaRPr lang="en-US" altLang="ko-KR" sz="3200" b="1" dirty="0">
              <a:latin typeface="+mj-ea"/>
              <a:ea typeface="+mj-ea"/>
              <a:cs typeface="Tahoma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741381" y="1947607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ko-KR" b="1" dirty="0">
                <a:latin typeface="MS Gothic" pitchFamily="49" charset="-128"/>
                <a:ea typeface="MS Gothic" pitchFamily="49" charset="-128"/>
              </a:rPr>
              <a:t>交流を目的としているため少人数から多人数で</a:t>
            </a:r>
            <a:r>
              <a:rPr lang="ja-JP" altLang="en-US" b="1" dirty="0" smtClean="0">
                <a:latin typeface="MS Gothic" pitchFamily="49" charset="-128"/>
                <a:ea typeface="MS Gothic" pitchFamily="49" charset="-128"/>
              </a:rPr>
              <a:t>実施</a:t>
            </a:r>
            <a:endParaRPr lang="ko-KR" altLang="en-US" b="1" dirty="0">
              <a:latin typeface="MS Gothic" pitchFamily="49" charset="-128"/>
            </a:endParaRPr>
          </a:p>
        </p:txBody>
      </p:sp>
      <p:sp>
        <p:nvSpPr>
          <p:cNvPr id="14" name="텍스트 개체 틀 6"/>
          <p:cNvSpPr txBox="1">
            <a:spLocks/>
          </p:cNvSpPr>
          <p:nvPr/>
        </p:nvSpPr>
        <p:spPr>
          <a:xfrm>
            <a:off x="438659" y="253423"/>
            <a:ext cx="7920880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3000" b="1" kern="1200">
                <a:solidFill>
                  <a:schemeClr val="bg1"/>
                </a:solidFill>
                <a:effectLst/>
                <a:latin typeface="Tahoma" pitchFamily="34" charset="0"/>
                <a:ea typeface="+mn-ea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chemeClr val="tx1"/>
                </a:solidFill>
              </a:rPr>
              <a:t>3</a:t>
            </a:r>
            <a:r>
              <a:rPr lang="en-US" altLang="ja-JP" dirty="0" smtClean="0">
                <a:solidFill>
                  <a:schemeClr val="tx1"/>
                </a:solidFill>
              </a:rPr>
              <a:t>.</a:t>
            </a:r>
            <a:r>
              <a:rPr lang="ja-JP" altLang="en-US" dirty="0" smtClean="0">
                <a:solidFill>
                  <a:schemeClr val="tx1"/>
                </a:solidFill>
              </a:rPr>
              <a:t>事業の</a:t>
            </a:r>
            <a:r>
              <a:rPr lang="ja-JP" altLang="en-US" dirty="0">
                <a:solidFill>
                  <a:schemeClr val="tx1"/>
                </a:solidFill>
              </a:rPr>
              <a:t>内容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-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ja-JP" altLang="en-US" sz="2400" dirty="0" smtClean="0">
                <a:solidFill>
                  <a:schemeClr val="tx1"/>
                </a:solidFill>
              </a:rPr>
              <a:t>交流サービス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endParaRPr lang="en-US" altLang="ja-JP" sz="1800" b="0" dirty="0" smtClean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8359539" y="453230"/>
            <a:ext cx="874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+mj-ea"/>
              </a:rPr>
              <a:t>08/15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136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295D10AF7DB864FBBE0F39F6AD5E8D5" ma:contentTypeVersion="2" ma:contentTypeDescription="新しいドキュメントを作成します。" ma:contentTypeScope="" ma:versionID="12aba7f8344708d4434bff5de92ee875">
  <xsd:schema xmlns:xsd="http://www.w3.org/2001/XMLSchema" xmlns:xs="http://www.w3.org/2001/XMLSchema" xmlns:p="http://schemas.microsoft.com/office/2006/metadata/properties" xmlns:ns2="15337e9a-5026-4d63-9207-384c49d6b4ad" targetNamespace="http://schemas.microsoft.com/office/2006/metadata/properties" ma:root="true" ma:fieldsID="97d47b159aec082383cf75ef31b47f10" ns2:_="">
    <xsd:import namespace="15337e9a-5026-4d63-9207-384c49d6b4a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337e9a-5026-4d63-9207-384c49d6b4a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4C6542-59F5-43A0-A075-762F08AFFEF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A41AFB7-0F4D-4707-B80E-4132AC42CA3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472A86-260C-4319-AEA1-A1A6E11EBC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337e9a-5026-4d63-9207-384c49d6b4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767</TotalTime>
  <Words>753</Words>
  <Application>Microsoft Office PowerPoint</Application>
  <PresentationFormat>画面に合わせる (4:3)</PresentationFormat>
  <Paragraphs>200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34" baseType="lpstr">
      <vt:lpstr>Arial Unicode MS</vt:lpstr>
      <vt:lpstr>돋움</vt:lpstr>
      <vt:lpstr>HGPｺﾞｼｯｸE</vt:lpstr>
      <vt:lpstr>HGP創英角ｺﾞｼｯｸUB</vt:lpstr>
      <vt:lpstr>HGｺﾞｼｯｸE</vt:lpstr>
      <vt:lpstr>HGｺﾞｼｯｸE 本文</vt:lpstr>
      <vt:lpstr>HG創英角ｺﾞｼｯｸUB</vt:lpstr>
      <vt:lpstr>HY견고딕</vt:lpstr>
      <vt:lpstr>Kozuka Gothic Pro L</vt:lpstr>
      <vt:lpstr>ＭＳ Ｐゴシック</vt:lpstr>
      <vt:lpstr>MS Gothic</vt:lpstr>
      <vt:lpstr>Arial</vt:lpstr>
      <vt:lpstr>Century</vt:lpstr>
      <vt:lpstr>Franklin Gothic Book</vt:lpstr>
      <vt:lpstr>Franklin Gothic Medium</vt:lpstr>
      <vt:lpstr>Tahoma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佐藤大翔</dc:creator>
  <cp:lastModifiedBy>hiroto sato</cp:lastModifiedBy>
  <cp:revision>62</cp:revision>
  <dcterms:created xsi:type="dcterms:W3CDTF">2017-01-16T06:38:24Z</dcterms:created>
  <dcterms:modified xsi:type="dcterms:W3CDTF">2017-01-19T15:08:29Z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0x010100D295D10AF7DB864FBBE0F39F6AD5E8D5</vt:lpwstr>
  </property>
</Properties>
</file>